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61" r:id="rId7"/>
    <p:sldId id="260" r:id="rId8"/>
    <p:sldId id="259"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9" autoAdjust="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C0045-98E9-4D0C-A9C6-C63D5D305FE3}" type="datetimeFigureOut">
              <a:rPr lang="en-IN" smtClean="0"/>
              <a:t>13-01-2022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A2882-7F34-4580-A11B-1D27E81BB659}" type="slidenum">
              <a:rPr lang="en-IN" smtClean="0"/>
              <a:t>‹#›</a:t>
            </a:fld>
            <a:endParaRPr lang="en-IN"/>
          </a:p>
        </p:txBody>
      </p:sp>
    </p:spTree>
    <p:extLst>
      <p:ext uri="{BB962C8B-B14F-4D97-AF65-F5344CB8AC3E}">
        <p14:creationId xmlns:p14="http://schemas.microsoft.com/office/powerpoint/2010/main" val="1972746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ibm.com/cloud/learn/machine-learning"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ibm.com/cloud/learn/what-is-artificial-intelligence" TargetMode="External"/><Relationship Id="rId4" Type="http://schemas.openxmlformats.org/officeDocument/2006/relationships/hyperlink" Target="https://www.ibm.com/cloud/learn/deep-learning"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eb.csulb.edu/~cwallis/382/readings/482/mccolloch.logical.calculus.ideas.1943.pdf"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yann.lecun.com/exdb/publis/pdf/lecun-89e.pdf" TargetMode="External"/><Relationship Id="rId5" Type="http://schemas.openxmlformats.org/officeDocument/2006/relationships/hyperlink" Target="https://www.researchgate.net/publication/35657389_Beyond_regression_new_tools_for_prediction_and_analysis_in_the_behavioral_sciences" TargetMode="External"/><Relationship Id="rId4" Type="http://schemas.openxmlformats.org/officeDocument/2006/relationships/hyperlink" Target="https://citeseerx.ist.psu.edu/viewdoc/download?doi=10.1.1.335.3398&amp;rep=rep1&amp;type=pdf"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ibm.com/cloud/learn/natural-language-processing"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ibm.com/cloud/learn/recurrent-neural-networks"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Novelty_detection" TargetMode="External"/><Relationship Id="rId13" Type="http://schemas.openxmlformats.org/officeDocument/2006/relationships/hyperlink" Target="https://en.wikipedia.org/wiki/Neural_network#cite_note-SAB1-19" TargetMode="External"/><Relationship Id="rId3" Type="http://schemas.openxmlformats.org/officeDocument/2006/relationships/hyperlink" Target="https://en.wikipedia.org/wiki/Function_approximation" TargetMode="External"/><Relationship Id="rId7" Type="http://schemas.openxmlformats.org/officeDocument/2006/relationships/hyperlink" Target="https://en.wikipedia.org/wiki/Pattern_recognition" TargetMode="External"/><Relationship Id="rId12" Type="http://schemas.openxmlformats.org/officeDocument/2006/relationships/hyperlink" Target="https://en.wikipedia.org/wiki/Nonlinear_system_identification" TargetMode="External"/><Relationship Id="rId17" Type="http://schemas.openxmlformats.org/officeDocument/2006/relationships/hyperlink" Target="https://en.wikipedia.org/wiki/E-mail_spam" TargetMode="External"/><Relationship Id="rId2" Type="http://schemas.openxmlformats.org/officeDocument/2006/relationships/slide" Target="../slides/slide5.xml"/><Relationship Id="rId16" Type="http://schemas.openxmlformats.org/officeDocument/2006/relationships/hyperlink" Target="https://en.wikipedia.org/wiki/Data_mining" TargetMode="External"/><Relationship Id="rId1" Type="http://schemas.openxmlformats.org/officeDocument/2006/relationships/notesMaster" Target="../notesMasters/notesMaster1.xml"/><Relationship Id="rId6" Type="http://schemas.openxmlformats.org/officeDocument/2006/relationships/hyperlink" Target="https://en.wikipedia.org/wiki/Statistical_classification" TargetMode="External"/><Relationship Id="rId11" Type="http://schemas.openxmlformats.org/officeDocument/2006/relationships/hyperlink" Target="https://en.wikipedia.org/wiki/Data_compression" TargetMode="External"/><Relationship Id="rId5" Type="http://schemas.openxmlformats.org/officeDocument/2006/relationships/hyperlink" Target="https://en.wikipedia.org/wiki/Time_series_prediction" TargetMode="External"/><Relationship Id="rId15" Type="http://schemas.openxmlformats.org/officeDocument/2006/relationships/hyperlink" Target="https://en.wikipedia.org/wiki/Handwritten_text_recognition" TargetMode="External"/><Relationship Id="rId10" Type="http://schemas.openxmlformats.org/officeDocument/2006/relationships/hyperlink" Target="https://en.wikipedia.org/wiki/Blind_signal_separation" TargetMode="External"/><Relationship Id="rId4" Type="http://schemas.openxmlformats.org/officeDocument/2006/relationships/hyperlink" Target="https://en.wikipedia.org/wiki/Regression_analysis" TargetMode="External"/><Relationship Id="rId9" Type="http://schemas.openxmlformats.org/officeDocument/2006/relationships/hyperlink" Target="https://en.wikipedia.org/wiki/Data_processing" TargetMode="External"/><Relationship Id="rId14" Type="http://schemas.openxmlformats.org/officeDocument/2006/relationships/hyperlink" Target="https://en.wikipedia.org/wiki/Facial_recognition_syste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262626"/>
                </a:solidFill>
                <a:effectLst/>
                <a:latin typeface="IBM Plex Sans" panose="020B0503050203000203" pitchFamily="34" charset="0"/>
              </a:rPr>
              <a:t>Neural networks reflect the behavior of the human brain, allowing computer programs to recognize patterns and solve common problems in the fields of AI, machine learning, and deep learning.</a:t>
            </a:r>
          </a:p>
          <a:p>
            <a:pPr algn="l" fontAlgn="base"/>
            <a:r>
              <a:rPr lang="en-US" b="0" i="0" dirty="0">
                <a:solidFill>
                  <a:srgbClr val="525252"/>
                </a:solidFill>
                <a:effectLst/>
                <a:latin typeface="IBM Plex Sans" panose="020B0503050203000203" pitchFamily="34" charset="0"/>
              </a:rPr>
              <a:t>Neural networks, also known as artificial neural networks (ANNs) or simulated neural networks (SNNs), are a subset of </a:t>
            </a:r>
            <a:r>
              <a:rPr lang="en-US" b="0" i="0" u="none" strike="noStrike" dirty="0">
                <a:solidFill>
                  <a:srgbClr val="0062FF"/>
                </a:solidFill>
                <a:effectLst/>
                <a:latin typeface="IBM Plex Sans" panose="020B0503050203000203" pitchFamily="34" charset="0"/>
                <a:hlinkClick r:id="rId3" tooltip="machine-learning"/>
              </a:rPr>
              <a:t>machine learning</a:t>
            </a:r>
            <a:r>
              <a:rPr lang="en-US" b="0" i="0" dirty="0">
                <a:solidFill>
                  <a:srgbClr val="525252"/>
                </a:solidFill>
                <a:effectLst/>
                <a:latin typeface="IBM Plex Sans" panose="020B0503050203000203" pitchFamily="34" charset="0"/>
              </a:rPr>
              <a:t> and are at the heart of </a:t>
            </a:r>
            <a:r>
              <a:rPr lang="en-US" b="0" i="0" u="none" strike="noStrike" dirty="0">
                <a:solidFill>
                  <a:srgbClr val="0062FF"/>
                </a:solidFill>
                <a:effectLst/>
                <a:latin typeface="IBM Plex Sans" panose="020B0503050203000203" pitchFamily="34" charset="0"/>
                <a:hlinkClick r:id="rId4" tooltip="deep-learning"/>
              </a:rPr>
              <a:t>deep learning</a:t>
            </a:r>
            <a:r>
              <a:rPr lang="en-US" b="0" i="0" dirty="0">
                <a:solidFill>
                  <a:srgbClr val="525252"/>
                </a:solidFill>
                <a:effectLst/>
                <a:latin typeface="IBM Plex Sans" panose="020B0503050203000203" pitchFamily="34" charset="0"/>
              </a:rPr>
              <a:t> algorithms. Their name and structure are inspired by the human brain, mimicking the way that biological neurons signal to one another.</a:t>
            </a:r>
          </a:p>
          <a:p>
            <a:pPr algn="l" fontAlgn="base"/>
            <a:r>
              <a:rPr lang="en-US" b="0" i="0" dirty="0">
                <a:solidFill>
                  <a:srgbClr val="525252"/>
                </a:solidFill>
                <a:effectLst/>
                <a:latin typeface="IBM Plex Sans" panose="020B0503050203000203" pitchFamily="34" charset="0"/>
              </a:rPr>
              <a:t>Artificial neural networks (ANNs) are comprised of a node layers, containing an input layer, one or more hidden layers, and an output layer. Each node, or artificial neuron, connects to another and has an associated weight and threshold. If the output of any individual node is above the specified threshold value, that node is activated, sending data to the next layer of the network. Otherwise, no data is passed along to the next layer of the network.</a:t>
            </a:r>
          </a:p>
          <a:p>
            <a:r>
              <a:rPr lang="en-US" b="0" i="0" dirty="0">
                <a:solidFill>
                  <a:srgbClr val="525252"/>
                </a:solidFill>
                <a:effectLst/>
                <a:latin typeface="IBM Plex Sans" panose="020B0503050203000203" pitchFamily="34" charset="0"/>
              </a:rPr>
              <a:t>Neural networks rely on training data to learn and improve their accuracy over time. However, once these learning algorithms are fine-tuned for accuracy, they are powerful tools in computer science and </a:t>
            </a:r>
            <a:r>
              <a:rPr lang="en-US" b="0" i="0" u="none" strike="noStrike" dirty="0">
                <a:solidFill>
                  <a:srgbClr val="0062FF"/>
                </a:solidFill>
                <a:effectLst/>
                <a:latin typeface="IBM Plex Sans" panose="020B0503050203000203" pitchFamily="34" charset="0"/>
                <a:hlinkClick r:id="rId5" tooltip="what-is-artificial-intelligence"/>
              </a:rPr>
              <a:t>artificial intelligence</a:t>
            </a:r>
            <a:r>
              <a:rPr lang="en-US" b="0" i="0" dirty="0">
                <a:solidFill>
                  <a:srgbClr val="525252"/>
                </a:solidFill>
                <a:effectLst/>
                <a:latin typeface="IBM Plex Sans" panose="020B0503050203000203" pitchFamily="34" charset="0"/>
              </a:rPr>
              <a:t>, allowing us to classify and cluster data at a high velocity. Tasks in speech recognition or image recognition can take minutes versus hours when compared to the manual identification by human experts. One of the most well-known neural networks is Google’s search algorithm.</a:t>
            </a:r>
          </a:p>
          <a:p>
            <a:endParaRPr lang="en-IN" dirty="0"/>
          </a:p>
        </p:txBody>
      </p:sp>
      <p:sp>
        <p:nvSpPr>
          <p:cNvPr id="4" name="Slide Number Placeholder 3"/>
          <p:cNvSpPr>
            <a:spLocks noGrp="1"/>
          </p:cNvSpPr>
          <p:nvPr>
            <p:ph type="sldNum" sz="quarter" idx="5"/>
          </p:nvPr>
        </p:nvSpPr>
        <p:spPr/>
        <p:txBody>
          <a:bodyPr/>
          <a:lstStyle/>
          <a:p>
            <a:fld id="{951A2882-7F34-4580-A11B-1D27E81BB659}" type="slidenum">
              <a:rPr lang="en-IN" smtClean="0"/>
              <a:t>2</a:t>
            </a:fld>
            <a:endParaRPr lang="en-IN"/>
          </a:p>
        </p:txBody>
      </p:sp>
    </p:spTree>
    <p:extLst>
      <p:ext uri="{BB962C8B-B14F-4D97-AF65-F5344CB8AC3E}">
        <p14:creationId xmlns:p14="http://schemas.microsoft.com/office/powerpoint/2010/main" val="334448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525252"/>
                </a:solidFill>
                <a:effectLst/>
                <a:latin typeface="IBM Plex Sans" panose="020B0503050203000203" pitchFamily="34" charset="0"/>
              </a:rPr>
              <a:t>The history of neural networks is longer than most people think. While the idea of “a machine that thinks” can be traced to the Ancient Greeks, we’ll focus on the key events that led to the evolution of thinking around neural networks, which has ebbed and flowed in popularity over the years:</a:t>
            </a:r>
          </a:p>
          <a:p>
            <a:pPr algn="l" fontAlgn="base"/>
            <a:r>
              <a:rPr lang="en-US" b="1" i="0" dirty="0">
                <a:solidFill>
                  <a:srgbClr val="525252"/>
                </a:solidFill>
                <a:effectLst/>
                <a:latin typeface="IBM Plex Sans" panose="020B0503050203000203" pitchFamily="34" charset="0"/>
              </a:rPr>
              <a:t>1943:</a:t>
            </a:r>
            <a:r>
              <a:rPr lang="en-US" b="0" i="0" dirty="0">
                <a:solidFill>
                  <a:srgbClr val="525252"/>
                </a:solidFill>
                <a:effectLst/>
                <a:latin typeface="IBM Plex Sans" panose="020B0503050203000203" pitchFamily="34" charset="0"/>
              </a:rPr>
              <a:t> Warren S. McCulloch and Walter Pitts published “</a:t>
            </a:r>
            <a:r>
              <a:rPr lang="en-US" b="0" i="0" u="none" strike="noStrike" dirty="0">
                <a:solidFill>
                  <a:srgbClr val="0062FF"/>
                </a:solidFill>
                <a:effectLst/>
                <a:latin typeface="IBM Plex Sans" panose="020B0503050203000203" pitchFamily="34" charset="0"/>
                <a:hlinkClick r:id="rId3"/>
              </a:rPr>
              <a:t>A logical calculus of the ideas immanent in nervous activity</a:t>
            </a:r>
            <a:r>
              <a:rPr lang="en-US" b="0" i="0" dirty="0">
                <a:solidFill>
                  <a:srgbClr val="525252"/>
                </a:solidFill>
                <a:effectLst/>
                <a:latin typeface="IBM Plex Sans" panose="020B0503050203000203" pitchFamily="34" charset="0"/>
              </a:rPr>
              <a:t> (PDF, 1 MB) (link resides outside IBM)” This research sought to understand how the human brain could produce complex patterns through connected brain cells, or neurons. One of the main ideas that came out of this work was the comparison of neurons with a binary threshold to Boolean logic (i.e., 0/1 or true/false statements).   </a:t>
            </a:r>
          </a:p>
          <a:p>
            <a:pPr algn="l" fontAlgn="base"/>
            <a:r>
              <a:rPr lang="en-US" b="1" i="0" dirty="0">
                <a:solidFill>
                  <a:srgbClr val="525252"/>
                </a:solidFill>
                <a:effectLst/>
                <a:latin typeface="IBM Plex Sans" panose="020B0503050203000203" pitchFamily="34" charset="0"/>
              </a:rPr>
              <a:t>1958:</a:t>
            </a:r>
            <a:r>
              <a:rPr lang="en-US" b="0" i="0" dirty="0">
                <a:solidFill>
                  <a:srgbClr val="525252"/>
                </a:solidFill>
                <a:effectLst/>
                <a:latin typeface="IBM Plex Sans" panose="020B0503050203000203" pitchFamily="34" charset="0"/>
              </a:rPr>
              <a:t> Frank Rosenblatt is credited with the development of the perceptron, documented in his research, “</a:t>
            </a:r>
            <a:r>
              <a:rPr lang="en-US" b="0" i="0" u="none" strike="noStrike" dirty="0">
                <a:solidFill>
                  <a:srgbClr val="0062FF"/>
                </a:solidFill>
                <a:effectLst/>
                <a:latin typeface="IBM Plex Sans" panose="020B0503050203000203" pitchFamily="34" charset="0"/>
                <a:hlinkClick r:id="rId4"/>
              </a:rPr>
              <a:t>The Perceptron: A Probabilistic Model for Information Storage and Organization in the Brain</a:t>
            </a:r>
            <a:r>
              <a:rPr lang="en-US" b="0" i="0" dirty="0">
                <a:solidFill>
                  <a:srgbClr val="525252"/>
                </a:solidFill>
                <a:effectLst/>
                <a:latin typeface="IBM Plex Sans" panose="020B0503050203000203" pitchFamily="34" charset="0"/>
              </a:rPr>
              <a:t>” (PDF, 1.6 MB) (link resides outside IBM). He takes McCulloch and Pitt’s work a step further by introducing weights to the equation. Leveraging an IBM 704, Rosenblatt was able to get a computer to learn how to distinguish cards marked on the left vs. cards marked on the right.</a:t>
            </a:r>
          </a:p>
          <a:p>
            <a:pPr algn="l" fontAlgn="base"/>
            <a:r>
              <a:rPr lang="en-US" b="1" i="0" dirty="0">
                <a:solidFill>
                  <a:srgbClr val="525252"/>
                </a:solidFill>
                <a:effectLst/>
                <a:latin typeface="IBM Plex Sans" panose="020B0503050203000203" pitchFamily="34" charset="0"/>
              </a:rPr>
              <a:t>1974: </a:t>
            </a:r>
            <a:r>
              <a:rPr lang="en-US" b="0" i="0" dirty="0">
                <a:solidFill>
                  <a:srgbClr val="525252"/>
                </a:solidFill>
                <a:effectLst/>
                <a:latin typeface="IBM Plex Sans" panose="020B0503050203000203" pitchFamily="34" charset="0"/>
              </a:rPr>
              <a:t>While numerous researchers contributed to the idea of backpropagation, Paul </a:t>
            </a:r>
            <a:r>
              <a:rPr lang="en-US" b="0" i="0" dirty="0" err="1">
                <a:solidFill>
                  <a:srgbClr val="525252"/>
                </a:solidFill>
                <a:effectLst/>
                <a:latin typeface="IBM Plex Sans" panose="020B0503050203000203" pitchFamily="34" charset="0"/>
              </a:rPr>
              <a:t>Werbos</a:t>
            </a:r>
            <a:r>
              <a:rPr lang="en-US" b="0" i="0" dirty="0">
                <a:solidFill>
                  <a:srgbClr val="525252"/>
                </a:solidFill>
                <a:effectLst/>
                <a:latin typeface="IBM Plex Sans" panose="020B0503050203000203" pitchFamily="34" charset="0"/>
              </a:rPr>
              <a:t> was the first person in the US to note its application within neural networks within his </a:t>
            </a:r>
            <a:r>
              <a:rPr lang="en-US" b="0" i="0" u="none" strike="noStrike" dirty="0">
                <a:solidFill>
                  <a:srgbClr val="0062FF"/>
                </a:solidFill>
                <a:effectLst/>
                <a:latin typeface="IBM Plex Sans" panose="020B0503050203000203" pitchFamily="34" charset="0"/>
                <a:hlinkClick r:id="rId5"/>
              </a:rPr>
              <a:t>PhD thesis</a:t>
            </a:r>
            <a:r>
              <a:rPr lang="en-US" b="0" i="0" dirty="0">
                <a:solidFill>
                  <a:srgbClr val="525252"/>
                </a:solidFill>
                <a:effectLst/>
                <a:latin typeface="IBM Plex Sans" panose="020B0503050203000203" pitchFamily="34" charset="0"/>
              </a:rPr>
              <a:t> (PDF, 8.1 MB) (link resides outside IBM).</a:t>
            </a:r>
          </a:p>
          <a:p>
            <a:pPr algn="l" fontAlgn="base"/>
            <a:r>
              <a:rPr lang="en-US" b="1" i="0" dirty="0">
                <a:solidFill>
                  <a:srgbClr val="525252"/>
                </a:solidFill>
                <a:effectLst/>
                <a:latin typeface="IBM Plex Sans" panose="020B0503050203000203" pitchFamily="34" charset="0"/>
              </a:rPr>
              <a:t>1989:</a:t>
            </a:r>
            <a:r>
              <a:rPr lang="en-US" b="0" i="0" dirty="0">
                <a:solidFill>
                  <a:srgbClr val="525252"/>
                </a:solidFill>
                <a:effectLst/>
                <a:latin typeface="IBM Plex Sans" panose="020B0503050203000203" pitchFamily="34" charset="0"/>
              </a:rPr>
              <a:t> Yann </a:t>
            </a:r>
            <a:r>
              <a:rPr lang="en-US" b="0" i="0" dirty="0" err="1">
                <a:solidFill>
                  <a:srgbClr val="525252"/>
                </a:solidFill>
                <a:effectLst/>
                <a:latin typeface="IBM Plex Sans" panose="020B0503050203000203" pitchFamily="34" charset="0"/>
              </a:rPr>
              <a:t>LeCun</a:t>
            </a:r>
            <a:r>
              <a:rPr lang="en-US" b="0" i="0" dirty="0">
                <a:solidFill>
                  <a:srgbClr val="525252"/>
                </a:solidFill>
                <a:effectLst/>
                <a:latin typeface="IBM Plex Sans" panose="020B0503050203000203" pitchFamily="34" charset="0"/>
              </a:rPr>
              <a:t> published a </a:t>
            </a:r>
            <a:r>
              <a:rPr lang="en-US" b="0" i="0" u="none" strike="noStrike" dirty="0">
                <a:solidFill>
                  <a:srgbClr val="0062FF"/>
                </a:solidFill>
                <a:effectLst/>
                <a:latin typeface="IBM Plex Sans" panose="020B0503050203000203" pitchFamily="34" charset="0"/>
                <a:hlinkClick r:id="rId6"/>
              </a:rPr>
              <a:t>paper</a:t>
            </a:r>
            <a:r>
              <a:rPr lang="en-US" b="0" i="0" dirty="0">
                <a:solidFill>
                  <a:srgbClr val="525252"/>
                </a:solidFill>
                <a:effectLst/>
                <a:latin typeface="IBM Plex Sans" panose="020B0503050203000203" pitchFamily="34" charset="0"/>
              </a:rPr>
              <a:t> (PDF, 5.7 MB) (link resides outside IBM) illustrating how the use of constraints in backpropagation and its integration into the neural network architecture can be used to train algorithms. This research successfully leveraged a neural network to recognize hand-written zip code digits provided by the U.S. Postal Service.</a:t>
            </a:r>
          </a:p>
          <a:p>
            <a:pPr algn="l" fontAlgn="base"/>
            <a:endParaRPr lang="en-IN" dirty="0"/>
          </a:p>
        </p:txBody>
      </p:sp>
      <p:sp>
        <p:nvSpPr>
          <p:cNvPr id="4" name="Slide Number Placeholder 3"/>
          <p:cNvSpPr>
            <a:spLocks noGrp="1"/>
          </p:cNvSpPr>
          <p:nvPr>
            <p:ph type="sldNum" sz="quarter" idx="5"/>
          </p:nvPr>
        </p:nvSpPr>
        <p:spPr/>
        <p:txBody>
          <a:bodyPr/>
          <a:lstStyle/>
          <a:p>
            <a:fld id="{951A2882-7F34-4580-A11B-1D27E81BB659}" type="slidenum">
              <a:rPr lang="en-IN" smtClean="0"/>
              <a:t>3</a:t>
            </a:fld>
            <a:endParaRPr lang="en-IN"/>
          </a:p>
        </p:txBody>
      </p:sp>
    </p:spTree>
    <p:extLst>
      <p:ext uri="{BB962C8B-B14F-4D97-AF65-F5344CB8AC3E}">
        <p14:creationId xmlns:p14="http://schemas.microsoft.com/office/powerpoint/2010/main" val="2487791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525252"/>
                </a:solidFill>
                <a:effectLst/>
                <a:latin typeface="IBM Plex Sans" panose="020B0503050203000203" pitchFamily="34" charset="0"/>
              </a:rPr>
              <a:t>Neural networks can be classified into different types, which are used for different purposes. While this isn’t a comprehensive list of types, the below would be representative of the most common types of neural networks that you’ll come across for its common use cases:</a:t>
            </a:r>
          </a:p>
          <a:p>
            <a:pPr algn="l" fontAlgn="base"/>
            <a:r>
              <a:rPr lang="en-US" b="0" i="0" dirty="0">
                <a:solidFill>
                  <a:srgbClr val="525252"/>
                </a:solidFill>
                <a:effectLst/>
                <a:latin typeface="IBM Plex Sans" panose="020B0503050203000203" pitchFamily="34" charset="0"/>
              </a:rPr>
              <a:t>The perceptron is the oldest neural network, created by Frank Rosenblatt in 1958. It has a single neuron and is the simplest form of a neural network:</a:t>
            </a:r>
          </a:p>
          <a:p>
            <a:pPr algn="l" fontAlgn="base"/>
            <a:r>
              <a:rPr lang="en-US" b="0" i="0" dirty="0">
                <a:solidFill>
                  <a:srgbClr val="525252"/>
                </a:solidFill>
                <a:effectLst/>
                <a:latin typeface="IBM Plex Sans" panose="020B0503050203000203" pitchFamily="34" charset="0"/>
              </a:rPr>
              <a:t>Feedforward neural networks, or multi-layer </a:t>
            </a:r>
            <a:r>
              <a:rPr lang="en-US" b="0" i="0" dirty="0" err="1">
                <a:solidFill>
                  <a:srgbClr val="525252"/>
                </a:solidFill>
                <a:effectLst/>
                <a:latin typeface="IBM Plex Sans" panose="020B0503050203000203" pitchFamily="34" charset="0"/>
              </a:rPr>
              <a:t>perceptrons</a:t>
            </a:r>
            <a:r>
              <a:rPr lang="en-US" b="0" i="0" dirty="0">
                <a:solidFill>
                  <a:srgbClr val="525252"/>
                </a:solidFill>
                <a:effectLst/>
                <a:latin typeface="IBM Plex Sans" panose="020B0503050203000203" pitchFamily="34" charset="0"/>
              </a:rPr>
              <a:t> (MLPs). They are comprised of an input layer, a hidden layer or layers, and an output layer. While these neural networks are also commonly referred to as MLPs, it’s important to note that they are actually comprised of sigmoid neurons, not </a:t>
            </a:r>
            <a:r>
              <a:rPr lang="en-US" b="0" i="0" dirty="0" err="1">
                <a:solidFill>
                  <a:srgbClr val="525252"/>
                </a:solidFill>
                <a:effectLst/>
                <a:latin typeface="IBM Plex Sans" panose="020B0503050203000203" pitchFamily="34" charset="0"/>
              </a:rPr>
              <a:t>perceptrons</a:t>
            </a:r>
            <a:r>
              <a:rPr lang="en-US" b="0" i="0" dirty="0">
                <a:solidFill>
                  <a:srgbClr val="525252"/>
                </a:solidFill>
                <a:effectLst/>
                <a:latin typeface="IBM Plex Sans" panose="020B0503050203000203" pitchFamily="34" charset="0"/>
              </a:rPr>
              <a:t>, as most real-world problems are nonlinear. Data usually is fed into these models to train them, and they are the foundation for computer vision, </a:t>
            </a:r>
            <a:r>
              <a:rPr lang="en-US" b="0" i="0" u="none" strike="noStrike" dirty="0">
                <a:solidFill>
                  <a:srgbClr val="0062FF"/>
                </a:solidFill>
                <a:effectLst/>
                <a:latin typeface="IBM Plex Sans" panose="020B0503050203000203" pitchFamily="34" charset="0"/>
                <a:hlinkClick r:id="rId3" tooltip="natural-language-processing"/>
              </a:rPr>
              <a:t>natural language processing</a:t>
            </a:r>
            <a:r>
              <a:rPr lang="en-US" b="0" i="0" dirty="0">
                <a:solidFill>
                  <a:srgbClr val="525252"/>
                </a:solidFill>
                <a:effectLst/>
                <a:latin typeface="IBM Plex Sans" panose="020B0503050203000203" pitchFamily="34" charset="0"/>
              </a:rPr>
              <a:t>, and other neural networks.</a:t>
            </a:r>
          </a:p>
          <a:p>
            <a:pPr algn="l" fontAlgn="base"/>
            <a:r>
              <a:rPr lang="en-US" b="0" i="0" dirty="0">
                <a:solidFill>
                  <a:srgbClr val="525252"/>
                </a:solidFill>
                <a:effectLst/>
                <a:latin typeface="IBM Plex Sans" panose="020B0503050203000203" pitchFamily="34" charset="0"/>
              </a:rPr>
              <a:t>Convolutional neural networks (CNNs) are similar to feedforward networks, but they’re usually utilized for image recognition, pattern recognition, and/or computer vision. These networks harness principles from linear algebra, particularly matrix multiplication, to identify patterns within an image.</a:t>
            </a:r>
          </a:p>
          <a:p>
            <a:pPr algn="l" fontAlgn="base"/>
            <a:r>
              <a:rPr lang="en-US" b="0" i="0" u="none" strike="noStrike" dirty="0">
                <a:solidFill>
                  <a:srgbClr val="0062FF"/>
                </a:solidFill>
                <a:effectLst/>
                <a:latin typeface="IBM Plex Sans" panose="020B0503050203000203" pitchFamily="34" charset="0"/>
                <a:hlinkClick r:id="rId4" tooltip="learn_recurrent-neural-networks"/>
              </a:rPr>
              <a:t>Recurrent neural networks (RNNs)</a:t>
            </a:r>
            <a:r>
              <a:rPr lang="en-US" b="0" i="0" dirty="0">
                <a:solidFill>
                  <a:srgbClr val="525252"/>
                </a:solidFill>
                <a:effectLst/>
                <a:latin typeface="IBM Plex Sans" panose="020B0503050203000203" pitchFamily="34" charset="0"/>
              </a:rPr>
              <a:t> are identified by their feedback loops. These learning algorithms are primarily leveraged when using time-series data to make predictions about future outcomes, such as stock market predictions or sales forecasting.</a:t>
            </a:r>
          </a:p>
          <a:p>
            <a:br>
              <a:rPr lang="en-US" dirty="0"/>
            </a:br>
            <a:endParaRPr lang="en-IN" dirty="0"/>
          </a:p>
          <a:p>
            <a:endParaRPr lang="en-IN" dirty="0"/>
          </a:p>
        </p:txBody>
      </p:sp>
      <p:sp>
        <p:nvSpPr>
          <p:cNvPr id="4" name="Slide Number Placeholder 3"/>
          <p:cNvSpPr>
            <a:spLocks noGrp="1"/>
          </p:cNvSpPr>
          <p:nvPr>
            <p:ph type="sldNum" sz="quarter" idx="5"/>
          </p:nvPr>
        </p:nvSpPr>
        <p:spPr/>
        <p:txBody>
          <a:bodyPr/>
          <a:lstStyle/>
          <a:p>
            <a:fld id="{951A2882-7F34-4580-A11B-1D27E81BB659}" type="slidenum">
              <a:rPr lang="en-IN" smtClean="0"/>
              <a:t>4</a:t>
            </a:fld>
            <a:endParaRPr lang="en-IN"/>
          </a:p>
        </p:txBody>
      </p:sp>
    </p:spTree>
    <p:extLst>
      <p:ext uri="{BB962C8B-B14F-4D97-AF65-F5344CB8AC3E}">
        <p14:creationId xmlns:p14="http://schemas.microsoft.com/office/powerpoint/2010/main" val="3953783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02122"/>
                </a:solidFill>
                <a:effectLst/>
                <a:latin typeface="Arial" panose="020B0604020202020204" pitchFamily="34" charset="0"/>
              </a:rPr>
              <a:t>Neural networks can be used in different fields. The tasks to which artificial neural networks are applied tend to fall within the following broad categories:</a:t>
            </a:r>
          </a:p>
          <a:p>
            <a:pPr algn="l">
              <a:buFont typeface="Arial" panose="020B0604020202020204" pitchFamily="34" charset="0"/>
              <a:buChar char="•"/>
            </a:pPr>
            <a:r>
              <a:rPr lang="en-US" b="0" i="0" u="none" strike="noStrike" dirty="0">
                <a:solidFill>
                  <a:srgbClr val="0645AD"/>
                </a:solidFill>
                <a:effectLst/>
                <a:latin typeface="Arial" panose="020B0604020202020204" pitchFamily="34" charset="0"/>
                <a:hlinkClick r:id="rId3" tooltip="Function approximation"/>
              </a:rPr>
              <a:t>Function approximation</a:t>
            </a:r>
            <a:r>
              <a:rPr lang="en-US" b="0" i="0" dirty="0">
                <a:solidFill>
                  <a:srgbClr val="202122"/>
                </a:solidFill>
                <a:effectLst/>
                <a:latin typeface="Arial" panose="020B0604020202020204" pitchFamily="34" charset="0"/>
              </a:rPr>
              <a:t>, or </a:t>
            </a:r>
            <a:r>
              <a:rPr lang="en-US" b="0" i="0" u="none" strike="noStrike" dirty="0">
                <a:solidFill>
                  <a:srgbClr val="0645AD"/>
                </a:solidFill>
                <a:effectLst/>
                <a:latin typeface="Arial" panose="020B0604020202020204" pitchFamily="34" charset="0"/>
                <a:hlinkClick r:id="rId4" tooltip="Regression analysis"/>
              </a:rPr>
              <a:t>regression analysis</a:t>
            </a:r>
            <a:r>
              <a:rPr lang="en-US" b="0" i="0" dirty="0">
                <a:solidFill>
                  <a:srgbClr val="202122"/>
                </a:solidFill>
                <a:effectLst/>
                <a:latin typeface="Arial" panose="020B0604020202020204" pitchFamily="34" charset="0"/>
              </a:rPr>
              <a:t>, including </a:t>
            </a:r>
            <a:r>
              <a:rPr lang="en-US" b="0" i="0" u="none" strike="noStrike" dirty="0">
                <a:solidFill>
                  <a:srgbClr val="0645AD"/>
                </a:solidFill>
                <a:effectLst/>
                <a:latin typeface="Arial" panose="020B0604020202020204" pitchFamily="34" charset="0"/>
                <a:hlinkClick r:id="rId5" tooltip="Time series prediction"/>
              </a:rPr>
              <a:t>time series prediction</a:t>
            </a:r>
            <a:r>
              <a:rPr lang="en-US" b="0" i="0" dirty="0">
                <a:solidFill>
                  <a:srgbClr val="202122"/>
                </a:solidFill>
                <a:effectLst/>
                <a:latin typeface="Arial" panose="020B0604020202020204" pitchFamily="34" charset="0"/>
              </a:rPr>
              <a:t> and modeling.</a:t>
            </a:r>
          </a:p>
          <a:p>
            <a:pPr algn="l">
              <a:buFont typeface="Arial" panose="020B0604020202020204" pitchFamily="34" charset="0"/>
              <a:buChar char="•"/>
            </a:pPr>
            <a:r>
              <a:rPr lang="en-US" b="0" i="0" u="none" strike="noStrike" dirty="0">
                <a:solidFill>
                  <a:srgbClr val="0645AD"/>
                </a:solidFill>
                <a:effectLst/>
                <a:latin typeface="Arial" panose="020B0604020202020204" pitchFamily="34" charset="0"/>
                <a:hlinkClick r:id="rId6" tooltip="Statistical classification"/>
              </a:rPr>
              <a:t>Classification</a:t>
            </a:r>
            <a:r>
              <a:rPr lang="en-US" b="0" i="0" dirty="0">
                <a:solidFill>
                  <a:srgbClr val="202122"/>
                </a:solidFill>
                <a:effectLst/>
                <a:latin typeface="Arial" panose="020B0604020202020204" pitchFamily="34" charset="0"/>
              </a:rPr>
              <a:t>, including </a:t>
            </a:r>
            <a:r>
              <a:rPr lang="en-US" b="0" i="0" u="none" strike="noStrike" dirty="0">
                <a:solidFill>
                  <a:srgbClr val="0645AD"/>
                </a:solidFill>
                <a:effectLst/>
                <a:latin typeface="Arial" panose="020B0604020202020204" pitchFamily="34" charset="0"/>
                <a:hlinkClick r:id="rId7" tooltip="Pattern recognition"/>
              </a:rPr>
              <a:t>pattern</a:t>
            </a:r>
            <a:r>
              <a:rPr lang="en-US" b="0" i="0" dirty="0">
                <a:solidFill>
                  <a:srgbClr val="202122"/>
                </a:solidFill>
                <a:effectLst/>
                <a:latin typeface="Arial" panose="020B0604020202020204" pitchFamily="34" charset="0"/>
              </a:rPr>
              <a:t> and sequence recognition, </a:t>
            </a:r>
            <a:r>
              <a:rPr lang="en-US" b="0" i="0" u="none" strike="noStrike" dirty="0">
                <a:solidFill>
                  <a:srgbClr val="0645AD"/>
                </a:solidFill>
                <a:effectLst/>
                <a:latin typeface="Arial" panose="020B0604020202020204" pitchFamily="34" charset="0"/>
                <a:hlinkClick r:id="rId8" tooltip="Novelty detection"/>
              </a:rPr>
              <a:t>novelty detection</a:t>
            </a:r>
            <a:r>
              <a:rPr lang="en-US" b="0" i="0" dirty="0">
                <a:solidFill>
                  <a:srgbClr val="202122"/>
                </a:solidFill>
                <a:effectLst/>
                <a:latin typeface="Arial" panose="020B0604020202020204" pitchFamily="34" charset="0"/>
              </a:rPr>
              <a:t> and sequential decision making.</a:t>
            </a:r>
          </a:p>
          <a:p>
            <a:pPr algn="l">
              <a:buFont typeface="Arial" panose="020B0604020202020204" pitchFamily="34" charset="0"/>
              <a:buChar char="•"/>
            </a:pPr>
            <a:r>
              <a:rPr lang="en-US" b="0" i="0" u="none" strike="noStrike" dirty="0">
                <a:solidFill>
                  <a:srgbClr val="0645AD"/>
                </a:solidFill>
                <a:effectLst/>
                <a:latin typeface="Arial" panose="020B0604020202020204" pitchFamily="34" charset="0"/>
                <a:hlinkClick r:id="rId9" tooltip="Data processing"/>
              </a:rPr>
              <a:t>Data processing</a:t>
            </a:r>
            <a:r>
              <a:rPr lang="en-US" b="0" i="0" dirty="0">
                <a:solidFill>
                  <a:srgbClr val="202122"/>
                </a:solidFill>
                <a:effectLst/>
                <a:latin typeface="Arial" panose="020B0604020202020204" pitchFamily="34" charset="0"/>
              </a:rPr>
              <a:t>, including filtering, clustering, </a:t>
            </a:r>
            <a:r>
              <a:rPr lang="en-US" b="0" i="0" u="none" strike="noStrike" dirty="0">
                <a:solidFill>
                  <a:srgbClr val="0645AD"/>
                </a:solidFill>
                <a:effectLst/>
                <a:latin typeface="Arial" panose="020B0604020202020204" pitchFamily="34" charset="0"/>
                <a:hlinkClick r:id="rId10" tooltip="Blind signal separation"/>
              </a:rPr>
              <a:t>blind signal separation</a:t>
            </a:r>
            <a:r>
              <a:rPr lang="en-US" b="0" i="0" dirty="0">
                <a:solidFill>
                  <a:srgbClr val="202122"/>
                </a:solidFill>
                <a:effectLst/>
                <a:latin typeface="Arial" panose="020B0604020202020204" pitchFamily="34" charset="0"/>
              </a:rPr>
              <a:t> and </a:t>
            </a:r>
            <a:r>
              <a:rPr lang="en-US" b="0" i="0" u="none" strike="noStrike" dirty="0">
                <a:solidFill>
                  <a:srgbClr val="0645AD"/>
                </a:solidFill>
                <a:effectLst/>
                <a:latin typeface="Arial" panose="020B0604020202020204" pitchFamily="34" charset="0"/>
                <a:hlinkClick r:id="rId11" tooltip="Data compression"/>
              </a:rPr>
              <a:t>compression</a:t>
            </a:r>
            <a:r>
              <a:rPr lang="en-US" b="0" i="0" dirty="0">
                <a:solidFill>
                  <a:srgbClr val="202122"/>
                </a:solidFill>
                <a:effectLst/>
                <a:latin typeface="Arial" panose="020B0604020202020204" pitchFamily="34" charset="0"/>
              </a:rPr>
              <a:t>.</a:t>
            </a:r>
          </a:p>
          <a:p>
            <a:pPr algn="l"/>
            <a:r>
              <a:rPr lang="en-US" b="0" i="0" dirty="0">
                <a:solidFill>
                  <a:srgbClr val="202122"/>
                </a:solidFill>
                <a:effectLst/>
                <a:latin typeface="Arial" panose="020B0604020202020204" pitchFamily="34" charset="0"/>
              </a:rPr>
              <a:t>Application areas of ANNs include </a:t>
            </a:r>
            <a:r>
              <a:rPr lang="en-US" b="0" i="0" u="none" strike="noStrike" dirty="0">
                <a:solidFill>
                  <a:srgbClr val="0645AD"/>
                </a:solidFill>
                <a:effectLst/>
                <a:latin typeface="Arial" panose="020B0604020202020204" pitchFamily="34" charset="0"/>
                <a:hlinkClick r:id="rId12" tooltip="Nonlinear system identification"/>
              </a:rPr>
              <a:t>nonlinear system identification</a:t>
            </a:r>
            <a:r>
              <a:rPr lang="en-US" b="0" i="0" u="none" strike="noStrike" baseline="30000" dirty="0">
                <a:solidFill>
                  <a:srgbClr val="0645AD"/>
                </a:solidFill>
                <a:effectLst/>
                <a:latin typeface="Arial" panose="020B0604020202020204" pitchFamily="34" charset="0"/>
                <a:hlinkClick r:id="rId13"/>
              </a:rPr>
              <a:t>[19]</a:t>
            </a:r>
            <a:r>
              <a:rPr lang="en-US" b="0" i="0" dirty="0">
                <a:solidFill>
                  <a:srgbClr val="202122"/>
                </a:solidFill>
                <a:effectLst/>
                <a:latin typeface="Arial" panose="020B0604020202020204" pitchFamily="34" charset="0"/>
              </a:rPr>
              <a:t> and control (vehicle control, process control), game-playing and decision making (backgammon, chess, racing), pattern recognition (radar systems, </a:t>
            </a:r>
            <a:r>
              <a:rPr lang="en-US" b="0" i="0" u="none" strike="noStrike" dirty="0">
                <a:solidFill>
                  <a:srgbClr val="0645AD"/>
                </a:solidFill>
                <a:effectLst/>
                <a:latin typeface="Arial" panose="020B0604020202020204" pitchFamily="34" charset="0"/>
                <a:hlinkClick r:id="rId14" tooltip="Facial recognition system"/>
              </a:rPr>
              <a:t>face identification</a:t>
            </a:r>
            <a:r>
              <a:rPr lang="en-US" b="0" i="0" dirty="0">
                <a:solidFill>
                  <a:srgbClr val="202122"/>
                </a:solidFill>
                <a:effectLst/>
                <a:latin typeface="Arial" panose="020B0604020202020204" pitchFamily="34" charset="0"/>
              </a:rPr>
              <a:t>, object recognition), sequence recognition (gesture, speech, </a:t>
            </a:r>
            <a:r>
              <a:rPr lang="en-US" b="0" i="0" u="none" strike="noStrike" dirty="0">
                <a:solidFill>
                  <a:srgbClr val="0645AD"/>
                </a:solidFill>
                <a:effectLst/>
                <a:latin typeface="Arial" panose="020B0604020202020204" pitchFamily="34" charset="0"/>
                <a:hlinkClick r:id="rId15" tooltip="Handwritten text recognition"/>
              </a:rPr>
              <a:t>handwritten text recognition</a:t>
            </a:r>
            <a:r>
              <a:rPr lang="en-US" b="0" i="0" dirty="0">
                <a:solidFill>
                  <a:srgbClr val="202122"/>
                </a:solidFill>
                <a:effectLst/>
                <a:latin typeface="Arial" panose="020B0604020202020204" pitchFamily="34" charset="0"/>
              </a:rPr>
              <a:t>), medical diagnosis, financial applications, </a:t>
            </a:r>
            <a:r>
              <a:rPr lang="en-US" b="0" i="0" u="none" strike="noStrike" dirty="0">
                <a:solidFill>
                  <a:srgbClr val="0645AD"/>
                </a:solidFill>
                <a:effectLst/>
                <a:latin typeface="Arial" panose="020B0604020202020204" pitchFamily="34" charset="0"/>
                <a:hlinkClick r:id="rId16" tooltip="Data mining"/>
              </a:rPr>
              <a:t>data mining</a:t>
            </a:r>
            <a:r>
              <a:rPr lang="en-US" b="0" i="0" dirty="0">
                <a:solidFill>
                  <a:srgbClr val="202122"/>
                </a:solidFill>
                <a:effectLst/>
                <a:latin typeface="Arial" panose="020B0604020202020204" pitchFamily="34" charset="0"/>
              </a:rPr>
              <a:t> (or knowledge discovery in databases, "KDD"), visualization and </a:t>
            </a:r>
            <a:r>
              <a:rPr lang="en-US" b="0" i="0" u="none" strike="noStrike" dirty="0">
                <a:solidFill>
                  <a:srgbClr val="0645AD"/>
                </a:solidFill>
                <a:effectLst/>
                <a:latin typeface="Arial" panose="020B0604020202020204" pitchFamily="34" charset="0"/>
                <a:hlinkClick r:id="rId17" tooltip="E-mail spam"/>
              </a:rPr>
              <a:t>e-mail spam</a:t>
            </a:r>
            <a:r>
              <a:rPr lang="en-US" b="0" i="0" dirty="0">
                <a:solidFill>
                  <a:srgbClr val="202122"/>
                </a:solidFill>
                <a:effectLst/>
                <a:latin typeface="Arial" panose="020B0604020202020204" pitchFamily="34" charset="0"/>
              </a:rPr>
              <a:t> filtering. For example, it is possible to create a semantic profile of user's interests emerging from pictures trained for object recognition.</a:t>
            </a:r>
          </a:p>
          <a:p>
            <a:endParaRPr lang="en-IN" dirty="0"/>
          </a:p>
        </p:txBody>
      </p:sp>
      <p:sp>
        <p:nvSpPr>
          <p:cNvPr id="4" name="Slide Number Placeholder 3"/>
          <p:cNvSpPr>
            <a:spLocks noGrp="1"/>
          </p:cNvSpPr>
          <p:nvPr>
            <p:ph type="sldNum" sz="quarter" idx="5"/>
          </p:nvPr>
        </p:nvSpPr>
        <p:spPr/>
        <p:txBody>
          <a:bodyPr/>
          <a:lstStyle/>
          <a:p>
            <a:fld id="{951A2882-7F34-4580-A11B-1D27E81BB659}" type="slidenum">
              <a:rPr lang="en-IN" smtClean="0"/>
              <a:t>5</a:t>
            </a:fld>
            <a:endParaRPr lang="en-IN"/>
          </a:p>
        </p:txBody>
      </p:sp>
    </p:spTree>
    <p:extLst>
      <p:ext uri="{BB962C8B-B14F-4D97-AF65-F5344CB8AC3E}">
        <p14:creationId xmlns:p14="http://schemas.microsoft.com/office/powerpoint/2010/main" val="2565054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D3D3D"/>
                </a:solidFill>
                <a:effectLst/>
                <a:latin typeface="IBM Plex Sans" panose="020B0503050203000203" pitchFamily="34" charset="0"/>
              </a:rPr>
              <a:t>While it was implied within the explanation of neural networks, it’s worth noting more explicitly. The “deep” in deep learning is referring to the depth of layers in a neural network. A neural network that consists of more than three layers—which would be inclusive of the inputs and the output—can be considered a deep learning algorithm. Most deep neural networks are feed-forward, meaning they flow in one direction only from input to output. However, you can also train your model through backpropagation; that is, move in opposite direction from output to input. Backpropagation allows us to calculate and attribute the error associated with each neuron, allowing us to adjust and fit the algorithm appropriately.</a:t>
            </a:r>
            <a:endParaRPr lang="en-IN" dirty="0"/>
          </a:p>
        </p:txBody>
      </p:sp>
      <p:sp>
        <p:nvSpPr>
          <p:cNvPr id="4" name="Slide Number Placeholder 3"/>
          <p:cNvSpPr>
            <a:spLocks noGrp="1"/>
          </p:cNvSpPr>
          <p:nvPr>
            <p:ph type="sldNum" sz="quarter" idx="5"/>
          </p:nvPr>
        </p:nvSpPr>
        <p:spPr/>
        <p:txBody>
          <a:bodyPr/>
          <a:lstStyle/>
          <a:p>
            <a:fld id="{951A2882-7F34-4580-A11B-1D27E81BB659}" type="slidenum">
              <a:rPr lang="en-IN" smtClean="0"/>
              <a:t>6</a:t>
            </a:fld>
            <a:endParaRPr lang="en-IN"/>
          </a:p>
        </p:txBody>
      </p:sp>
    </p:spTree>
    <p:extLst>
      <p:ext uri="{BB962C8B-B14F-4D97-AF65-F5344CB8AC3E}">
        <p14:creationId xmlns:p14="http://schemas.microsoft.com/office/powerpoint/2010/main" val="1964839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1B85-07C3-451D-8EF4-F2DA13A1F8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26535F9-EE27-4D0B-9E4C-FBCB726825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9E4F7E9-E9A3-4525-823C-F49AB89DD219}"/>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5" name="Footer Placeholder 4">
            <a:extLst>
              <a:ext uri="{FF2B5EF4-FFF2-40B4-BE49-F238E27FC236}">
                <a16:creationId xmlns:a16="http://schemas.microsoft.com/office/drawing/2014/main" id="{372B7C9E-127A-40C9-813A-CEE50C83C9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72DFBE-5F85-42E5-AF0C-39CD70E099B6}"/>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948738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6782-06C3-45D3-862F-9B9BF00F4CE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DB7ACBA-AC27-4EB6-B284-ECA00B9B35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B3D5FBA-98B3-48E4-A619-644A054E6170}"/>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5" name="Footer Placeholder 4">
            <a:extLst>
              <a:ext uri="{FF2B5EF4-FFF2-40B4-BE49-F238E27FC236}">
                <a16:creationId xmlns:a16="http://schemas.microsoft.com/office/drawing/2014/main" id="{72926FD7-090F-493B-ADA6-76596059E0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3A382D-DDC4-4F73-A8CE-D58E0439F656}"/>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208715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28C007-6D7D-4759-8918-2CD4412EC1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C8E9C42-7DED-40F6-8229-C80D2CA1C1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0B7AAF-2F0C-4C58-8A95-E673CB25EDAA}"/>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5" name="Footer Placeholder 4">
            <a:extLst>
              <a:ext uri="{FF2B5EF4-FFF2-40B4-BE49-F238E27FC236}">
                <a16:creationId xmlns:a16="http://schemas.microsoft.com/office/drawing/2014/main" id="{7C869420-30CC-406A-B38C-840A84A66D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C61960-1E75-47AC-9515-D4CB2EB2A19D}"/>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7870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1C8E7-DA35-491F-8D2D-870ADFDF85F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913E6E6-5661-4227-838B-918C31EECD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D70A4E-587C-4936-948E-6363585AEFAA}"/>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5" name="Footer Placeholder 4">
            <a:extLst>
              <a:ext uri="{FF2B5EF4-FFF2-40B4-BE49-F238E27FC236}">
                <a16:creationId xmlns:a16="http://schemas.microsoft.com/office/drawing/2014/main" id="{E68EAEC8-D31C-4EB1-B651-9EB0587C4D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A1DDE2-B231-4915-AEB2-2997EE3A5CCB}"/>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336173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B442-EA30-42F0-8570-331D055EAC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81CEC6D-6137-4DE1-9565-0D21AFBE38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E25A99-A8BF-4577-9CC8-F0A5282B7193}"/>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5" name="Footer Placeholder 4">
            <a:extLst>
              <a:ext uri="{FF2B5EF4-FFF2-40B4-BE49-F238E27FC236}">
                <a16:creationId xmlns:a16="http://schemas.microsoft.com/office/drawing/2014/main" id="{B8D94D6E-6CF5-40CF-97FB-756B01F0FC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DF5F24-1B0F-4A7F-9AF3-E5F95A728099}"/>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119189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C3D6A-CC90-419E-A2BC-D95260E7E4A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F3BE57F-3336-46B2-BA28-FB98285EE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2F5422-5469-422B-BB47-59E5D2DE14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CA0AA3E-4CCB-4773-8CF4-9165A7C50CA8}"/>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6" name="Footer Placeholder 5">
            <a:extLst>
              <a:ext uri="{FF2B5EF4-FFF2-40B4-BE49-F238E27FC236}">
                <a16:creationId xmlns:a16="http://schemas.microsoft.com/office/drawing/2014/main" id="{8FDECC89-2B92-469E-B90E-06405B41CF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F06753-C5F6-4CC6-AF7A-9968286F1BE3}"/>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142034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E333-681E-4C85-9094-C310937B207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5221BCC-232E-4202-877B-817ADE91E8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1EC39E-FDF4-47AA-8459-7EA1352F2F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0A2561F-23DE-48D2-8539-7906CC6E82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F4369B-E1B7-4981-B07C-4ED33A8EA3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6F113A8-FB23-4125-AE01-FCD9FC7F5126}"/>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8" name="Footer Placeholder 7">
            <a:extLst>
              <a:ext uri="{FF2B5EF4-FFF2-40B4-BE49-F238E27FC236}">
                <a16:creationId xmlns:a16="http://schemas.microsoft.com/office/drawing/2014/main" id="{9C98411B-ABBE-4CB3-A858-99F7A73D118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FEFA323-A006-4679-B01B-A8ED85CF5C8A}"/>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388666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DADE-2EE8-4CC0-8615-A362AA3719A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B1F3D76-8BD5-4170-B9FD-72A2BD1BD063}"/>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4" name="Footer Placeholder 3">
            <a:extLst>
              <a:ext uri="{FF2B5EF4-FFF2-40B4-BE49-F238E27FC236}">
                <a16:creationId xmlns:a16="http://schemas.microsoft.com/office/drawing/2014/main" id="{625F1D66-9578-4E53-B809-BE37F02975D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1D11AB0-D1D8-4A2B-8BE7-CA3C5FABA5D7}"/>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200376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667955-9100-4422-B084-013E28D62955}"/>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3" name="Footer Placeholder 2">
            <a:extLst>
              <a:ext uri="{FF2B5EF4-FFF2-40B4-BE49-F238E27FC236}">
                <a16:creationId xmlns:a16="http://schemas.microsoft.com/office/drawing/2014/main" id="{7B8D4A4B-7215-4A71-8F40-086020BAB78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A620A38-1D43-4646-A045-080197F73E54}"/>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222102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6AB4-02CA-4270-A85B-1B58ADFF0E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03E01B1-9218-46BB-A299-AE25BC0A8E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2C79A33-3C4E-4565-835D-911392673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00F60-D3A4-4721-9D05-854E98CF854B}"/>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6" name="Footer Placeholder 5">
            <a:extLst>
              <a:ext uri="{FF2B5EF4-FFF2-40B4-BE49-F238E27FC236}">
                <a16:creationId xmlns:a16="http://schemas.microsoft.com/office/drawing/2014/main" id="{CF201089-4A97-4B15-B776-97E1712E7F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F18659E-D64F-4F3B-9269-BD343B37F74C}"/>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185108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7B0A-56AD-4B18-BB8D-3733E4CD6B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B76285-5089-43C1-876C-F7E0D38954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C58C3ED-12B5-400F-B5EA-93AEA81A4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895B7-2C00-4D94-BD75-C83B9DA6BC75}"/>
              </a:ext>
            </a:extLst>
          </p:cNvPr>
          <p:cNvSpPr>
            <a:spLocks noGrp="1"/>
          </p:cNvSpPr>
          <p:nvPr>
            <p:ph type="dt" sz="half" idx="10"/>
          </p:nvPr>
        </p:nvSpPr>
        <p:spPr/>
        <p:txBody>
          <a:bodyPr/>
          <a:lstStyle/>
          <a:p>
            <a:fld id="{91128774-754B-4072-A806-BA76FEF81F95}" type="datetimeFigureOut">
              <a:rPr lang="en-IN" smtClean="0"/>
              <a:t>13-01-2022</a:t>
            </a:fld>
            <a:endParaRPr lang="en-IN"/>
          </a:p>
        </p:txBody>
      </p:sp>
      <p:sp>
        <p:nvSpPr>
          <p:cNvPr id="6" name="Footer Placeholder 5">
            <a:extLst>
              <a:ext uri="{FF2B5EF4-FFF2-40B4-BE49-F238E27FC236}">
                <a16:creationId xmlns:a16="http://schemas.microsoft.com/office/drawing/2014/main" id="{4785A08C-2039-4BDB-A604-B284F388A4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3C97935-BD0D-4089-8857-59BD1F533BD2}"/>
              </a:ext>
            </a:extLst>
          </p:cNvPr>
          <p:cNvSpPr>
            <a:spLocks noGrp="1"/>
          </p:cNvSpPr>
          <p:nvPr>
            <p:ph type="sldNum" sz="quarter" idx="12"/>
          </p:nvPr>
        </p:nvSpPr>
        <p:spPr/>
        <p:txBody>
          <a:bodyPr/>
          <a:lstStyle/>
          <a:p>
            <a:fld id="{C58EC01A-DB59-42A5-BBEF-EF6F9815E812}" type="slidenum">
              <a:rPr lang="en-IN" smtClean="0"/>
              <a:t>‹#›</a:t>
            </a:fld>
            <a:endParaRPr lang="en-IN"/>
          </a:p>
        </p:txBody>
      </p:sp>
    </p:spTree>
    <p:extLst>
      <p:ext uri="{BB962C8B-B14F-4D97-AF65-F5344CB8AC3E}">
        <p14:creationId xmlns:p14="http://schemas.microsoft.com/office/powerpoint/2010/main" val="6182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528649-649F-4AD9-93C2-455C17417B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97AF9CD-A34A-4055-A62B-50C0A09582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42C213-B4D3-452B-9DE2-B3DA4D90C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28774-754B-4072-A806-BA76FEF81F95}" type="datetimeFigureOut">
              <a:rPr lang="en-IN" smtClean="0"/>
              <a:t>13-01-2022</a:t>
            </a:fld>
            <a:endParaRPr lang="en-IN"/>
          </a:p>
        </p:txBody>
      </p:sp>
      <p:sp>
        <p:nvSpPr>
          <p:cNvPr id="5" name="Footer Placeholder 4">
            <a:extLst>
              <a:ext uri="{FF2B5EF4-FFF2-40B4-BE49-F238E27FC236}">
                <a16:creationId xmlns:a16="http://schemas.microsoft.com/office/drawing/2014/main" id="{275BDBA0-6560-4405-89E7-5624D5B281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B2CB89-6E7D-4B9B-B1E6-0CFA243DAE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EC01A-DB59-42A5-BBEF-EF6F9815E812}" type="slidenum">
              <a:rPr lang="en-IN" smtClean="0"/>
              <a:t>‹#›</a:t>
            </a:fld>
            <a:endParaRPr lang="en-IN"/>
          </a:p>
        </p:txBody>
      </p:sp>
    </p:spTree>
    <p:extLst>
      <p:ext uri="{BB962C8B-B14F-4D97-AF65-F5344CB8AC3E}">
        <p14:creationId xmlns:p14="http://schemas.microsoft.com/office/powerpoint/2010/main" val="137950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4367B-5289-452B-A0BB-D908899D47EC}"/>
              </a:ext>
            </a:extLst>
          </p:cNvPr>
          <p:cNvSpPr>
            <a:spLocks noGrp="1"/>
          </p:cNvSpPr>
          <p:nvPr>
            <p:ph type="ctrTitle"/>
          </p:nvPr>
        </p:nvSpPr>
        <p:spPr/>
        <p:txBody>
          <a:bodyPr/>
          <a:lstStyle/>
          <a:p>
            <a:r>
              <a:rPr lang="en-IN" dirty="0">
                <a:solidFill>
                  <a:schemeClr val="bg1"/>
                </a:solidFill>
                <a:latin typeface="Algerian" panose="04020705040A02060702" pitchFamily="82" charset="0"/>
              </a:rPr>
              <a:t>NEURAL NETWORKS</a:t>
            </a:r>
          </a:p>
        </p:txBody>
      </p:sp>
    </p:spTree>
    <p:extLst>
      <p:ext uri="{BB962C8B-B14F-4D97-AF65-F5344CB8AC3E}">
        <p14:creationId xmlns:p14="http://schemas.microsoft.com/office/powerpoint/2010/main" val="322071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9023-F318-4452-BBDE-A64F6D146330}"/>
              </a:ext>
            </a:extLst>
          </p:cNvPr>
          <p:cNvSpPr>
            <a:spLocks noGrp="1"/>
          </p:cNvSpPr>
          <p:nvPr>
            <p:ph type="title"/>
          </p:nvPr>
        </p:nvSpPr>
        <p:spPr/>
        <p:txBody>
          <a:bodyPr>
            <a:normAutofit/>
          </a:bodyPr>
          <a:lstStyle/>
          <a:p>
            <a:pPr algn="ctr"/>
            <a:r>
              <a:rPr lang="en-IN" sz="6000" dirty="0">
                <a:solidFill>
                  <a:schemeClr val="bg1"/>
                </a:solidFill>
                <a:latin typeface="Algerian" panose="04020705040A02060702" pitchFamily="82" charset="0"/>
              </a:rPr>
              <a:t>INTRODUCTION</a:t>
            </a:r>
          </a:p>
        </p:txBody>
      </p:sp>
      <p:sp>
        <p:nvSpPr>
          <p:cNvPr id="3" name="Content Placeholder 2">
            <a:extLst>
              <a:ext uri="{FF2B5EF4-FFF2-40B4-BE49-F238E27FC236}">
                <a16:creationId xmlns:a16="http://schemas.microsoft.com/office/drawing/2014/main" id="{C244DCE5-7757-4597-B000-B3039A0E32C6}"/>
              </a:ext>
            </a:extLst>
          </p:cNvPr>
          <p:cNvSpPr>
            <a:spLocks noGrp="1"/>
          </p:cNvSpPr>
          <p:nvPr>
            <p:ph idx="1"/>
          </p:nvPr>
        </p:nvSpPr>
        <p:spPr>
          <a:xfrm>
            <a:off x="838200" y="1825625"/>
            <a:ext cx="5257800" cy="4351338"/>
          </a:xfrm>
        </p:spPr>
        <p:txBody>
          <a:bodyPr>
            <a:normAutofit/>
          </a:bodyPr>
          <a:lstStyle/>
          <a:p>
            <a:pPr algn="l" fontAlgn="base"/>
            <a:r>
              <a:rPr lang="en-US" sz="2000" b="0" i="0" dirty="0">
                <a:solidFill>
                  <a:schemeClr val="bg1"/>
                </a:solidFill>
                <a:effectLst/>
                <a:latin typeface="Georgia" panose="02040502050405020303" pitchFamily="18" charset="0"/>
              </a:rPr>
              <a:t>Neural networks reflect the behavior of the human brain, allowing computer programs to recognize patterns and solve common problems in the fields of AI, machine learning, and deep learning.</a:t>
            </a:r>
            <a:endParaRPr lang="en-IN" sz="2000" b="0" i="0" dirty="0">
              <a:solidFill>
                <a:schemeClr val="bg1"/>
              </a:solidFill>
              <a:effectLst/>
              <a:latin typeface="Georgia" panose="02040502050405020303" pitchFamily="18" charset="0"/>
            </a:endParaRPr>
          </a:p>
          <a:p>
            <a:pPr algn="l" fontAlgn="base"/>
            <a:r>
              <a:rPr lang="en-US" sz="2000" b="0" i="0" dirty="0">
                <a:solidFill>
                  <a:schemeClr val="bg1"/>
                </a:solidFill>
                <a:effectLst/>
                <a:latin typeface="Georgia" panose="02040502050405020303" pitchFamily="18" charset="0"/>
              </a:rPr>
              <a:t>Neural networks rely on training data to learn and improve their accuracy over time. However, once these learning algorithms are fine-tuned for accuracy, they are powerful tools in computer science and </a:t>
            </a:r>
            <a:r>
              <a:rPr lang="en-US" sz="2000" b="0" i="0" u="none" strike="noStrike" dirty="0">
                <a:solidFill>
                  <a:schemeClr val="bg1"/>
                </a:solidFill>
                <a:effectLst/>
                <a:latin typeface="Georgia" panose="02040502050405020303" pitchFamily="18" charset="0"/>
              </a:rPr>
              <a:t>artificial intelligence</a:t>
            </a:r>
            <a:r>
              <a:rPr lang="en-US" sz="2000" b="0" i="0" dirty="0">
                <a:solidFill>
                  <a:schemeClr val="bg1"/>
                </a:solidFill>
                <a:effectLst/>
                <a:latin typeface="Georgia" panose="02040502050405020303" pitchFamily="18" charset="0"/>
              </a:rPr>
              <a:t>, allowing us to classify and cluster data at a high velocity</a:t>
            </a:r>
            <a:r>
              <a:rPr lang="en-US" sz="2000" b="0" i="0" dirty="0">
                <a:solidFill>
                  <a:srgbClr val="525252"/>
                </a:solidFill>
                <a:effectLst/>
                <a:latin typeface="IBM Plex Sans" panose="020B0503050203000203" pitchFamily="34" charset="0"/>
              </a:rPr>
              <a:t>.</a:t>
            </a:r>
            <a:endParaRPr lang="en-US" sz="2000" b="0" i="0" dirty="0">
              <a:solidFill>
                <a:schemeClr val="bg1"/>
              </a:solidFill>
              <a:effectLst/>
              <a:latin typeface="Georgia" panose="02040502050405020303" pitchFamily="18" charset="0"/>
            </a:endParaRPr>
          </a:p>
        </p:txBody>
      </p:sp>
      <p:pic>
        <p:nvPicPr>
          <p:cNvPr id="7" name="Picture 6">
            <a:extLst>
              <a:ext uri="{FF2B5EF4-FFF2-40B4-BE49-F238E27FC236}">
                <a16:creationId xmlns:a16="http://schemas.microsoft.com/office/drawing/2014/main" id="{D68BC38B-1F87-4F83-87C1-4790C4BF444D}"/>
              </a:ext>
            </a:extLst>
          </p:cNvPr>
          <p:cNvPicPr>
            <a:picLocks noChangeAspect="1"/>
          </p:cNvPicPr>
          <p:nvPr/>
        </p:nvPicPr>
        <p:blipFill rotWithShape="1">
          <a:blip r:embed="rId3"/>
          <a:srcRect l="3385" t="28513" r="48769" b="5324"/>
          <a:stretch/>
        </p:blipFill>
        <p:spPr>
          <a:xfrm>
            <a:off x="6358597" y="1463038"/>
            <a:ext cx="5833403" cy="4537467"/>
          </a:xfrm>
          <a:prstGeom prst="rect">
            <a:avLst/>
          </a:prstGeom>
        </p:spPr>
      </p:pic>
    </p:spTree>
    <p:extLst>
      <p:ext uri="{BB962C8B-B14F-4D97-AF65-F5344CB8AC3E}">
        <p14:creationId xmlns:p14="http://schemas.microsoft.com/office/powerpoint/2010/main" val="9200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39EC-18B1-4234-A71C-13E263797AC6}"/>
              </a:ext>
            </a:extLst>
          </p:cNvPr>
          <p:cNvSpPr>
            <a:spLocks noGrp="1"/>
          </p:cNvSpPr>
          <p:nvPr>
            <p:ph type="title"/>
          </p:nvPr>
        </p:nvSpPr>
        <p:spPr/>
        <p:txBody>
          <a:bodyPr/>
          <a:lstStyle/>
          <a:p>
            <a:pPr algn="ctr"/>
            <a:r>
              <a:rPr lang="en-IN" dirty="0">
                <a:solidFill>
                  <a:schemeClr val="bg1"/>
                </a:solidFill>
                <a:latin typeface="Algerian" panose="04020705040A02060702" pitchFamily="82" charset="0"/>
              </a:rPr>
              <a:t>History</a:t>
            </a:r>
          </a:p>
        </p:txBody>
      </p:sp>
      <p:sp>
        <p:nvSpPr>
          <p:cNvPr id="3" name="Content Placeholder 2">
            <a:extLst>
              <a:ext uri="{FF2B5EF4-FFF2-40B4-BE49-F238E27FC236}">
                <a16:creationId xmlns:a16="http://schemas.microsoft.com/office/drawing/2014/main" id="{45EB4439-0FC4-460A-844A-4371C2E001F1}"/>
              </a:ext>
            </a:extLst>
          </p:cNvPr>
          <p:cNvSpPr>
            <a:spLocks noGrp="1"/>
          </p:cNvSpPr>
          <p:nvPr>
            <p:ph idx="1"/>
          </p:nvPr>
        </p:nvSpPr>
        <p:spPr>
          <a:xfrm>
            <a:off x="838200" y="1825625"/>
            <a:ext cx="10515600" cy="4351338"/>
          </a:xfrm>
        </p:spPr>
        <p:txBody>
          <a:bodyPr>
            <a:normAutofit/>
          </a:bodyPr>
          <a:lstStyle/>
          <a:p>
            <a:r>
              <a:rPr lang="en-US" sz="2000" b="1" i="0" dirty="0">
                <a:solidFill>
                  <a:schemeClr val="bg1"/>
                </a:solidFill>
                <a:effectLst/>
                <a:latin typeface="Georgia" panose="02040502050405020303" pitchFamily="18" charset="0"/>
              </a:rPr>
              <a:t>1943:</a:t>
            </a:r>
            <a:r>
              <a:rPr lang="en-US" sz="2000" b="0" i="0" dirty="0">
                <a:solidFill>
                  <a:schemeClr val="bg1"/>
                </a:solidFill>
                <a:effectLst/>
                <a:latin typeface="Georgia" panose="02040502050405020303" pitchFamily="18" charset="0"/>
              </a:rPr>
              <a:t> Warren S. McCulloch and Walter Pitts published “</a:t>
            </a:r>
            <a:r>
              <a:rPr lang="en-US" sz="2000" b="0" i="0" u="none" strike="noStrike" dirty="0">
                <a:solidFill>
                  <a:schemeClr val="bg1"/>
                </a:solidFill>
                <a:effectLst/>
                <a:latin typeface="Georgia" panose="02040502050405020303" pitchFamily="18" charset="0"/>
              </a:rPr>
              <a:t>A logical calculus of the ideas immanent in nervous activity</a:t>
            </a:r>
            <a:r>
              <a:rPr lang="en-US" sz="2000" b="0" i="0" dirty="0">
                <a:solidFill>
                  <a:schemeClr val="bg1"/>
                </a:solidFill>
                <a:effectLst/>
                <a:latin typeface="Georgia" panose="02040502050405020303" pitchFamily="18" charset="0"/>
              </a:rPr>
              <a:t> </a:t>
            </a:r>
          </a:p>
          <a:p>
            <a:r>
              <a:rPr lang="en-US" sz="2000" b="1" i="0" dirty="0">
                <a:solidFill>
                  <a:schemeClr val="bg1"/>
                </a:solidFill>
                <a:effectLst/>
                <a:latin typeface="Georgia" panose="02040502050405020303" pitchFamily="18" charset="0"/>
              </a:rPr>
              <a:t>1958:</a:t>
            </a:r>
            <a:r>
              <a:rPr lang="en-US" sz="2000" b="0" i="0" dirty="0">
                <a:solidFill>
                  <a:schemeClr val="bg1"/>
                </a:solidFill>
                <a:effectLst/>
                <a:latin typeface="Georgia" panose="02040502050405020303" pitchFamily="18" charset="0"/>
              </a:rPr>
              <a:t> Frank Rosenblatt is credited with the development of the perceptron, documented in his research, “</a:t>
            </a:r>
            <a:r>
              <a:rPr lang="en-US" sz="2000" b="0" i="0" u="none" strike="noStrike" dirty="0">
                <a:solidFill>
                  <a:schemeClr val="bg1"/>
                </a:solidFill>
                <a:effectLst/>
                <a:latin typeface="Georgia" panose="02040502050405020303" pitchFamily="18" charset="0"/>
              </a:rPr>
              <a:t>The Perceptron: A Probabilistic Model for Information Storage and Organization in the Brain</a:t>
            </a:r>
            <a:r>
              <a:rPr lang="en-US" sz="2000" b="0" i="0" dirty="0">
                <a:solidFill>
                  <a:schemeClr val="bg1"/>
                </a:solidFill>
                <a:effectLst/>
                <a:latin typeface="Georgia" panose="02040502050405020303" pitchFamily="18" charset="0"/>
              </a:rPr>
              <a:t>”</a:t>
            </a:r>
            <a:endParaRPr lang="en-US" sz="2000" dirty="0">
              <a:solidFill>
                <a:schemeClr val="bg1"/>
              </a:solidFill>
              <a:latin typeface="Georgia" panose="02040502050405020303" pitchFamily="18" charset="0"/>
            </a:endParaRPr>
          </a:p>
          <a:p>
            <a:r>
              <a:rPr lang="en-US" sz="2000" b="1" i="0" dirty="0">
                <a:solidFill>
                  <a:schemeClr val="bg1"/>
                </a:solidFill>
                <a:effectLst/>
                <a:latin typeface="Georgia" panose="02040502050405020303" pitchFamily="18" charset="0"/>
              </a:rPr>
              <a:t>1974: </a:t>
            </a:r>
            <a:r>
              <a:rPr lang="en-US" sz="2000" b="0" i="0" dirty="0">
                <a:solidFill>
                  <a:schemeClr val="bg1"/>
                </a:solidFill>
                <a:effectLst/>
                <a:latin typeface="Georgia" panose="02040502050405020303" pitchFamily="18" charset="0"/>
              </a:rPr>
              <a:t>While numerous researchers contributed to the idea of backpropagation, Paul </a:t>
            </a:r>
            <a:r>
              <a:rPr lang="en-US" sz="2000" b="0" i="0" dirty="0" err="1">
                <a:solidFill>
                  <a:schemeClr val="bg1"/>
                </a:solidFill>
                <a:effectLst/>
                <a:latin typeface="Georgia" panose="02040502050405020303" pitchFamily="18" charset="0"/>
              </a:rPr>
              <a:t>Werbos</a:t>
            </a:r>
            <a:r>
              <a:rPr lang="en-US" sz="2000" b="0" i="0" dirty="0">
                <a:solidFill>
                  <a:schemeClr val="bg1"/>
                </a:solidFill>
                <a:effectLst/>
                <a:latin typeface="Georgia" panose="02040502050405020303" pitchFamily="18" charset="0"/>
              </a:rPr>
              <a:t> was the first person in the US to note its application within neural networks within his </a:t>
            </a:r>
            <a:r>
              <a:rPr lang="en-US" sz="2000" b="0" i="0" u="none" strike="noStrike" dirty="0">
                <a:solidFill>
                  <a:schemeClr val="bg1"/>
                </a:solidFill>
                <a:effectLst/>
                <a:latin typeface="Georgia" panose="02040502050405020303" pitchFamily="18" charset="0"/>
              </a:rPr>
              <a:t>PhD thesis</a:t>
            </a:r>
            <a:r>
              <a:rPr lang="en-US" sz="2000" b="0" i="0" dirty="0">
                <a:solidFill>
                  <a:schemeClr val="bg1"/>
                </a:solidFill>
                <a:effectLst/>
                <a:latin typeface="Georgia" panose="02040502050405020303" pitchFamily="18" charset="0"/>
              </a:rPr>
              <a:t> </a:t>
            </a:r>
          </a:p>
          <a:p>
            <a:r>
              <a:rPr lang="en-US" sz="2000" b="1" i="0" dirty="0">
                <a:solidFill>
                  <a:schemeClr val="bg1"/>
                </a:solidFill>
                <a:effectLst/>
                <a:latin typeface="Georgia" panose="02040502050405020303" pitchFamily="18" charset="0"/>
              </a:rPr>
              <a:t>1989:</a:t>
            </a:r>
            <a:r>
              <a:rPr lang="en-US" sz="2000" b="0" i="0" dirty="0">
                <a:solidFill>
                  <a:schemeClr val="bg1"/>
                </a:solidFill>
                <a:effectLst/>
                <a:latin typeface="Georgia" panose="02040502050405020303" pitchFamily="18" charset="0"/>
              </a:rPr>
              <a:t> Yann </a:t>
            </a:r>
            <a:r>
              <a:rPr lang="en-US" sz="2000" b="0" i="0" dirty="0" err="1">
                <a:solidFill>
                  <a:schemeClr val="bg1"/>
                </a:solidFill>
                <a:effectLst/>
                <a:latin typeface="Georgia" panose="02040502050405020303" pitchFamily="18" charset="0"/>
              </a:rPr>
              <a:t>LeCun</a:t>
            </a:r>
            <a:r>
              <a:rPr lang="en-US" sz="2000" b="0" i="0" dirty="0">
                <a:solidFill>
                  <a:schemeClr val="bg1"/>
                </a:solidFill>
                <a:effectLst/>
                <a:latin typeface="Georgia" panose="02040502050405020303" pitchFamily="18" charset="0"/>
              </a:rPr>
              <a:t> published a </a:t>
            </a:r>
            <a:r>
              <a:rPr lang="en-US" sz="2000" b="0" i="0" u="none" strike="noStrike" dirty="0">
                <a:solidFill>
                  <a:schemeClr val="bg1"/>
                </a:solidFill>
                <a:effectLst/>
                <a:latin typeface="Georgia" panose="02040502050405020303" pitchFamily="18" charset="0"/>
              </a:rPr>
              <a:t>paper.</a:t>
            </a:r>
            <a:endParaRPr lang="en-IN" sz="20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205255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C15C-C58E-4E2A-9921-C50130B93A56}"/>
              </a:ext>
            </a:extLst>
          </p:cNvPr>
          <p:cNvSpPr>
            <a:spLocks noGrp="1"/>
          </p:cNvSpPr>
          <p:nvPr>
            <p:ph type="title"/>
          </p:nvPr>
        </p:nvSpPr>
        <p:spPr/>
        <p:txBody>
          <a:bodyPr>
            <a:normAutofit/>
          </a:bodyPr>
          <a:lstStyle/>
          <a:p>
            <a:pPr algn="ctr"/>
            <a:r>
              <a:rPr lang="en-IN" sz="6600" dirty="0">
                <a:solidFill>
                  <a:schemeClr val="bg1"/>
                </a:solidFill>
                <a:latin typeface="Algerian" panose="04020705040A02060702" pitchFamily="82" charset="0"/>
              </a:rPr>
              <a:t>TYPES</a:t>
            </a:r>
          </a:p>
        </p:txBody>
      </p:sp>
      <p:sp>
        <p:nvSpPr>
          <p:cNvPr id="3" name="Content Placeholder 2">
            <a:extLst>
              <a:ext uri="{FF2B5EF4-FFF2-40B4-BE49-F238E27FC236}">
                <a16:creationId xmlns:a16="http://schemas.microsoft.com/office/drawing/2014/main" id="{8D7D9081-5B01-44AA-9A46-742FAE32B483}"/>
              </a:ext>
            </a:extLst>
          </p:cNvPr>
          <p:cNvSpPr>
            <a:spLocks noGrp="1"/>
          </p:cNvSpPr>
          <p:nvPr>
            <p:ph idx="1"/>
          </p:nvPr>
        </p:nvSpPr>
        <p:spPr>
          <a:xfrm>
            <a:off x="838200" y="1968984"/>
            <a:ext cx="5867400" cy="4351338"/>
          </a:xfrm>
        </p:spPr>
        <p:txBody>
          <a:bodyPr/>
          <a:lstStyle/>
          <a:p>
            <a:r>
              <a:rPr lang="en-IN" b="0" i="0" dirty="0">
                <a:solidFill>
                  <a:schemeClr val="bg1"/>
                </a:solidFill>
                <a:effectLst/>
                <a:latin typeface="Georgia" panose="02040502050405020303" pitchFamily="18" charset="0"/>
              </a:rPr>
              <a:t>The perceptron</a:t>
            </a:r>
          </a:p>
          <a:p>
            <a:r>
              <a:rPr lang="en-US" b="0" i="0" dirty="0">
                <a:solidFill>
                  <a:schemeClr val="bg1"/>
                </a:solidFill>
                <a:effectLst/>
                <a:latin typeface="Georgia" panose="02040502050405020303" pitchFamily="18" charset="0"/>
              </a:rPr>
              <a:t>Feedforward neural networks, or multi-layer </a:t>
            </a:r>
            <a:r>
              <a:rPr lang="en-US" b="0" i="0" dirty="0" err="1">
                <a:solidFill>
                  <a:schemeClr val="bg1"/>
                </a:solidFill>
                <a:effectLst/>
                <a:latin typeface="Georgia" panose="02040502050405020303" pitchFamily="18" charset="0"/>
              </a:rPr>
              <a:t>perceptrons</a:t>
            </a:r>
            <a:r>
              <a:rPr lang="en-US" b="0" i="0" dirty="0">
                <a:solidFill>
                  <a:schemeClr val="bg1"/>
                </a:solidFill>
                <a:effectLst/>
                <a:latin typeface="Georgia" panose="02040502050405020303" pitchFamily="18" charset="0"/>
              </a:rPr>
              <a:t> (MLPs)</a:t>
            </a:r>
            <a:endParaRPr lang="en-IN" dirty="0">
              <a:solidFill>
                <a:schemeClr val="bg1"/>
              </a:solidFill>
              <a:latin typeface="Georgia" panose="02040502050405020303" pitchFamily="18" charset="0"/>
            </a:endParaRPr>
          </a:p>
          <a:p>
            <a:r>
              <a:rPr lang="en-IN" b="0" i="0" dirty="0">
                <a:solidFill>
                  <a:schemeClr val="bg1"/>
                </a:solidFill>
                <a:effectLst/>
                <a:latin typeface="Georgia" panose="02040502050405020303" pitchFamily="18" charset="0"/>
              </a:rPr>
              <a:t>Convolutional neural networks (CNNs)</a:t>
            </a:r>
          </a:p>
          <a:p>
            <a:r>
              <a:rPr lang="en-IN" b="0" i="0" strike="noStrike" dirty="0">
                <a:solidFill>
                  <a:schemeClr val="bg1"/>
                </a:solidFill>
                <a:effectLst/>
                <a:latin typeface="Georgia" panose="02040502050405020303" pitchFamily="18" charset="0"/>
              </a:rPr>
              <a:t>Recurrent neural networks (RNNs)</a:t>
            </a:r>
            <a:endParaRPr lang="en-IN"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9B39BB7B-8877-4772-8521-91F46B818F30}"/>
              </a:ext>
            </a:extLst>
          </p:cNvPr>
          <p:cNvPicPr>
            <a:picLocks noChangeAspect="1"/>
          </p:cNvPicPr>
          <p:nvPr/>
        </p:nvPicPr>
        <p:blipFill>
          <a:blip r:embed="rId3"/>
          <a:stretch>
            <a:fillRect/>
          </a:stretch>
        </p:blipFill>
        <p:spPr>
          <a:xfrm>
            <a:off x="6493509" y="2438400"/>
            <a:ext cx="5459951" cy="2417383"/>
          </a:xfrm>
          <a:prstGeom prst="rect">
            <a:avLst/>
          </a:prstGeom>
        </p:spPr>
      </p:pic>
    </p:spTree>
    <p:extLst>
      <p:ext uri="{BB962C8B-B14F-4D97-AF65-F5344CB8AC3E}">
        <p14:creationId xmlns:p14="http://schemas.microsoft.com/office/powerpoint/2010/main" val="1087941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4C5A-E275-4440-8212-156D183C82EF}"/>
              </a:ext>
            </a:extLst>
          </p:cNvPr>
          <p:cNvSpPr>
            <a:spLocks noGrp="1"/>
          </p:cNvSpPr>
          <p:nvPr>
            <p:ph type="title"/>
          </p:nvPr>
        </p:nvSpPr>
        <p:spPr/>
        <p:txBody>
          <a:bodyPr>
            <a:normAutofit/>
          </a:bodyPr>
          <a:lstStyle/>
          <a:p>
            <a:pPr algn="ctr"/>
            <a:r>
              <a:rPr lang="en-IN" sz="6000" dirty="0">
                <a:solidFill>
                  <a:schemeClr val="bg1"/>
                </a:solidFill>
                <a:latin typeface="Algerian" panose="04020705040A02060702" pitchFamily="82" charset="0"/>
              </a:rPr>
              <a:t>Applications</a:t>
            </a:r>
          </a:p>
        </p:txBody>
      </p:sp>
      <p:sp>
        <p:nvSpPr>
          <p:cNvPr id="3" name="Content Placeholder 2">
            <a:extLst>
              <a:ext uri="{FF2B5EF4-FFF2-40B4-BE49-F238E27FC236}">
                <a16:creationId xmlns:a16="http://schemas.microsoft.com/office/drawing/2014/main" id="{46CADCFB-1503-435A-847F-CC87E8A59B78}"/>
              </a:ext>
            </a:extLst>
          </p:cNvPr>
          <p:cNvSpPr>
            <a:spLocks noGrp="1"/>
          </p:cNvSpPr>
          <p:nvPr>
            <p:ph idx="1"/>
          </p:nvPr>
        </p:nvSpPr>
        <p:spPr/>
        <p:txBody>
          <a:bodyPr/>
          <a:lstStyle/>
          <a:p>
            <a:pPr algn="l">
              <a:buFont typeface="Arial" panose="020B0604020202020204" pitchFamily="34" charset="0"/>
              <a:buChar char="•"/>
            </a:pPr>
            <a:r>
              <a:rPr lang="en-US" b="0" i="0" strike="noStrike" dirty="0">
                <a:solidFill>
                  <a:schemeClr val="bg1"/>
                </a:solidFill>
                <a:effectLst/>
                <a:latin typeface="Georgia" panose="02040502050405020303" pitchFamily="18" charset="0"/>
              </a:rPr>
              <a:t>Function approximation</a:t>
            </a:r>
            <a:r>
              <a:rPr lang="en-US" b="0" i="0" dirty="0">
                <a:solidFill>
                  <a:schemeClr val="bg1"/>
                </a:solidFill>
                <a:effectLst/>
                <a:latin typeface="Georgia" panose="02040502050405020303" pitchFamily="18" charset="0"/>
              </a:rPr>
              <a:t>, or </a:t>
            </a:r>
            <a:r>
              <a:rPr lang="en-US" b="0" i="0" strike="noStrike" dirty="0">
                <a:solidFill>
                  <a:schemeClr val="bg1"/>
                </a:solidFill>
                <a:effectLst/>
                <a:latin typeface="Georgia" panose="02040502050405020303" pitchFamily="18" charset="0"/>
              </a:rPr>
              <a:t>regression analysis</a:t>
            </a:r>
            <a:r>
              <a:rPr lang="en-US" b="0" i="0" dirty="0">
                <a:solidFill>
                  <a:schemeClr val="bg1"/>
                </a:solidFill>
                <a:effectLst/>
                <a:latin typeface="Georgia" panose="02040502050405020303" pitchFamily="18" charset="0"/>
              </a:rPr>
              <a:t>, including </a:t>
            </a:r>
            <a:r>
              <a:rPr lang="en-US" b="0" i="0" strike="noStrike" dirty="0">
                <a:solidFill>
                  <a:schemeClr val="bg1"/>
                </a:solidFill>
                <a:effectLst/>
                <a:latin typeface="Georgia" panose="02040502050405020303" pitchFamily="18" charset="0"/>
              </a:rPr>
              <a:t>time series prediction</a:t>
            </a:r>
            <a:r>
              <a:rPr lang="en-US" b="0" i="0" dirty="0">
                <a:solidFill>
                  <a:schemeClr val="bg1"/>
                </a:solidFill>
                <a:effectLst/>
                <a:latin typeface="Georgia" panose="02040502050405020303" pitchFamily="18" charset="0"/>
              </a:rPr>
              <a:t> and modeling.</a:t>
            </a:r>
          </a:p>
          <a:p>
            <a:pPr algn="l">
              <a:buFont typeface="Arial" panose="020B0604020202020204" pitchFamily="34" charset="0"/>
              <a:buChar char="•"/>
            </a:pPr>
            <a:r>
              <a:rPr lang="en-US" b="0" i="0" strike="noStrike" dirty="0">
                <a:solidFill>
                  <a:schemeClr val="bg1"/>
                </a:solidFill>
                <a:effectLst/>
                <a:latin typeface="Georgia" panose="02040502050405020303" pitchFamily="18" charset="0"/>
              </a:rPr>
              <a:t>Classification</a:t>
            </a:r>
            <a:r>
              <a:rPr lang="en-US" b="0" i="0" dirty="0">
                <a:solidFill>
                  <a:schemeClr val="bg1"/>
                </a:solidFill>
                <a:effectLst/>
                <a:latin typeface="Georgia" panose="02040502050405020303" pitchFamily="18" charset="0"/>
              </a:rPr>
              <a:t>, including </a:t>
            </a:r>
            <a:r>
              <a:rPr lang="en-US" b="0" i="0" strike="noStrike" dirty="0">
                <a:solidFill>
                  <a:schemeClr val="bg1"/>
                </a:solidFill>
                <a:effectLst/>
                <a:latin typeface="Georgia" panose="02040502050405020303" pitchFamily="18" charset="0"/>
              </a:rPr>
              <a:t>pattern</a:t>
            </a:r>
            <a:r>
              <a:rPr lang="en-US" b="0" i="0" dirty="0">
                <a:solidFill>
                  <a:schemeClr val="bg1"/>
                </a:solidFill>
                <a:effectLst/>
                <a:latin typeface="Georgia" panose="02040502050405020303" pitchFamily="18" charset="0"/>
              </a:rPr>
              <a:t> and sequence recognition, </a:t>
            </a:r>
            <a:r>
              <a:rPr lang="en-US" b="0" i="0" strike="noStrike" dirty="0">
                <a:solidFill>
                  <a:schemeClr val="bg1"/>
                </a:solidFill>
                <a:effectLst/>
                <a:latin typeface="Georgia" panose="02040502050405020303" pitchFamily="18" charset="0"/>
              </a:rPr>
              <a:t>novelty detection</a:t>
            </a:r>
            <a:r>
              <a:rPr lang="en-US" b="0" i="0" dirty="0">
                <a:solidFill>
                  <a:schemeClr val="bg1"/>
                </a:solidFill>
                <a:effectLst/>
                <a:latin typeface="Georgia" panose="02040502050405020303" pitchFamily="18" charset="0"/>
              </a:rPr>
              <a:t> and sequential decision making.</a:t>
            </a:r>
          </a:p>
          <a:p>
            <a:pPr algn="l">
              <a:buFont typeface="Arial" panose="020B0604020202020204" pitchFamily="34" charset="0"/>
              <a:buChar char="•"/>
            </a:pPr>
            <a:r>
              <a:rPr lang="en-US" b="0" i="0" strike="noStrike" dirty="0">
                <a:solidFill>
                  <a:schemeClr val="bg1"/>
                </a:solidFill>
                <a:effectLst/>
                <a:latin typeface="Georgia" panose="02040502050405020303" pitchFamily="18" charset="0"/>
              </a:rPr>
              <a:t>Data processing</a:t>
            </a:r>
            <a:r>
              <a:rPr lang="en-US" b="0" i="0" dirty="0">
                <a:solidFill>
                  <a:schemeClr val="bg1"/>
                </a:solidFill>
                <a:effectLst/>
                <a:latin typeface="Georgia" panose="02040502050405020303" pitchFamily="18" charset="0"/>
              </a:rPr>
              <a:t>, including filtering, clustering, </a:t>
            </a:r>
            <a:r>
              <a:rPr lang="en-US" b="0" i="0" strike="noStrike" dirty="0">
                <a:solidFill>
                  <a:schemeClr val="bg1"/>
                </a:solidFill>
                <a:effectLst/>
                <a:latin typeface="Georgia" panose="02040502050405020303" pitchFamily="18" charset="0"/>
              </a:rPr>
              <a:t>blind signal separation</a:t>
            </a:r>
            <a:r>
              <a:rPr lang="en-US" b="0" i="0" dirty="0">
                <a:solidFill>
                  <a:schemeClr val="bg1"/>
                </a:solidFill>
                <a:effectLst/>
                <a:latin typeface="Georgia" panose="02040502050405020303" pitchFamily="18" charset="0"/>
              </a:rPr>
              <a:t> and </a:t>
            </a:r>
            <a:r>
              <a:rPr lang="en-US" b="0" i="0" strike="noStrike" dirty="0">
                <a:solidFill>
                  <a:schemeClr val="bg1"/>
                </a:solidFill>
                <a:effectLst/>
                <a:latin typeface="Georgia" panose="02040502050405020303" pitchFamily="18" charset="0"/>
              </a:rPr>
              <a:t>compression</a:t>
            </a:r>
            <a:r>
              <a:rPr lang="en-US" b="0" i="0" dirty="0">
                <a:solidFill>
                  <a:schemeClr val="bg1"/>
                </a:solidFill>
                <a:effectLst/>
                <a:latin typeface="Georgia" panose="02040502050405020303" pitchFamily="18" charset="0"/>
              </a:rPr>
              <a:t>.</a:t>
            </a:r>
          </a:p>
          <a:p>
            <a:endParaRPr lang="en-IN" dirty="0"/>
          </a:p>
        </p:txBody>
      </p:sp>
    </p:spTree>
    <p:extLst>
      <p:ext uri="{BB962C8B-B14F-4D97-AF65-F5344CB8AC3E}">
        <p14:creationId xmlns:p14="http://schemas.microsoft.com/office/powerpoint/2010/main" val="97567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9B041-A9D1-42D1-9A5A-C444A50DC8D5}"/>
              </a:ext>
            </a:extLst>
          </p:cNvPr>
          <p:cNvSpPr>
            <a:spLocks noGrp="1"/>
          </p:cNvSpPr>
          <p:nvPr>
            <p:ph type="title"/>
          </p:nvPr>
        </p:nvSpPr>
        <p:spPr/>
        <p:txBody>
          <a:bodyPr>
            <a:noAutofit/>
          </a:bodyPr>
          <a:lstStyle/>
          <a:p>
            <a:pPr algn="ctr"/>
            <a:r>
              <a:rPr lang="en-IN" dirty="0">
                <a:solidFill>
                  <a:schemeClr val="bg1"/>
                </a:solidFill>
                <a:latin typeface="Algerian" panose="04020705040A02060702" pitchFamily="82" charset="0"/>
              </a:rPr>
              <a:t>NEURAL NETWORK VS DEEP LEARNING</a:t>
            </a:r>
          </a:p>
        </p:txBody>
      </p:sp>
      <p:sp>
        <p:nvSpPr>
          <p:cNvPr id="3" name="Content Placeholder 2">
            <a:extLst>
              <a:ext uri="{FF2B5EF4-FFF2-40B4-BE49-F238E27FC236}">
                <a16:creationId xmlns:a16="http://schemas.microsoft.com/office/drawing/2014/main" id="{87ED0778-4AC9-4AC7-8158-67A9710E8D6C}"/>
              </a:ext>
            </a:extLst>
          </p:cNvPr>
          <p:cNvSpPr>
            <a:spLocks noGrp="1"/>
          </p:cNvSpPr>
          <p:nvPr>
            <p:ph idx="1"/>
          </p:nvPr>
        </p:nvSpPr>
        <p:spPr>
          <a:xfrm>
            <a:off x="838200" y="1825625"/>
            <a:ext cx="5803011" cy="4667250"/>
          </a:xfrm>
        </p:spPr>
        <p:txBody>
          <a:bodyPr>
            <a:normAutofit fontScale="92500" lnSpcReduction="10000"/>
          </a:bodyPr>
          <a:lstStyle/>
          <a:p>
            <a:pPr algn="just"/>
            <a:r>
              <a:rPr lang="en-US" b="0" i="0" dirty="0">
                <a:solidFill>
                  <a:schemeClr val="bg1"/>
                </a:solidFill>
                <a:effectLst/>
                <a:latin typeface="Georgia" panose="02040502050405020303" pitchFamily="18" charset="0"/>
              </a:rPr>
              <a:t>Deep Learning and neural networks tend to be used interchangeably in conversation, which can be confusing. As a result, it’s worth noting that the “deep” in deep learning is just referring to the depth of layers in a neural network. A neural network that consists of more than three layers—which would be inclusive of the inputs and the output—can be considered a deep learning algorithm. A neural network that only has two or three layers is just a basic neural network.</a:t>
            </a:r>
            <a:endParaRPr lang="en-IN" dirty="0">
              <a:solidFill>
                <a:schemeClr val="bg1"/>
              </a:solidFill>
              <a:latin typeface="Georgia" panose="02040502050405020303" pitchFamily="18" charset="0"/>
            </a:endParaRPr>
          </a:p>
        </p:txBody>
      </p:sp>
      <p:pic>
        <p:nvPicPr>
          <p:cNvPr id="6" name="Picture 5">
            <a:extLst>
              <a:ext uri="{FF2B5EF4-FFF2-40B4-BE49-F238E27FC236}">
                <a16:creationId xmlns:a16="http://schemas.microsoft.com/office/drawing/2014/main" id="{5AEA5AD8-9999-4DF9-B388-BB59E1DE7ABC}"/>
              </a:ext>
            </a:extLst>
          </p:cNvPr>
          <p:cNvPicPr>
            <a:picLocks noChangeAspect="1"/>
          </p:cNvPicPr>
          <p:nvPr/>
        </p:nvPicPr>
        <p:blipFill rotWithShape="1">
          <a:blip r:embed="rId3"/>
          <a:srcRect b="8822"/>
          <a:stretch/>
        </p:blipFill>
        <p:spPr>
          <a:xfrm>
            <a:off x="6641211" y="2250244"/>
            <a:ext cx="5550789" cy="3067343"/>
          </a:xfrm>
          <a:prstGeom prst="rect">
            <a:avLst/>
          </a:prstGeom>
        </p:spPr>
      </p:pic>
    </p:spTree>
    <p:extLst>
      <p:ext uri="{BB962C8B-B14F-4D97-AF65-F5344CB8AC3E}">
        <p14:creationId xmlns:p14="http://schemas.microsoft.com/office/powerpoint/2010/main" val="3710764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0F6CD20FB5BE4EB47BF5F4DA2C2C78" ma:contentTypeVersion="3" ma:contentTypeDescription="Create a new document." ma:contentTypeScope="" ma:versionID="f4c6b51e8a051e1f9784325a23ec6864">
  <xsd:schema xmlns:xsd="http://www.w3.org/2001/XMLSchema" xmlns:xs="http://www.w3.org/2001/XMLSchema" xmlns:p="http://schemas.microsoft.com/office/2006/metadata/properties" xmlns:ns2="e0253898-c84f-4c7c-9b19-4f0864d984df" targetNamespace="http://schemas.microsoft.com/office/2006/metadata/properties" ma:root="true" ma:fieldsID="e6ae362114de38d20ba50c3c0d254920" ns2:_="">
    <xsd:import namespace="e0253898-c84f-4c7c-9b19-4f0864d984df"/>
    <xsd:element name="properties">
      <xsd:complexType>
        <xsd:sequence>
          <xsd:element name="documentManagement">
            <xsd:complexType>
              <xsd:all>
                <xsd:element ref="ns2:ReferenceI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53898-c84f-4c7c-9b19-4f0864d984df"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eferenceId xmlns="e0253898-c84f-4c7c-9b19-4f0864d984df" xsi:nil="true"/>
  </documentManagement>
</p:properties>
</file>

<file path=customXml/itemProps1.xml><?xml version="1.0" encoding="utf-8"?>
<ds:datastoreItem xmlns:ds="http://schemas.openxmlformats.org/officeDocument/2006/customXml" ds:itemID="{FD1650A5-0AE3-4747-B4F8-4DB3FBADAD3E}">
  <ds:schemaRefs>
    <ds:schemaRef ds:uri="http://schemas.microsoft.com/sharepoint/v3/contenttype/forms"/>
  </ds:schemaRefs>
</ds:datastoreItem>
</file>

<file path=customXml/itemProps2.xml><?xml version="1.0" encoding="utf-8"?>
<ds:datastoreItem xmlns:ds="http://schemas.openxmlformats.org/officeDocument/2006/customXml" ds:itemID="{DB46B446-31FE-4DBF-BCEB-1305B7F12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253898-c84f-4c7c-9b19-4f0864d984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AA5E4F-FC7F-4347-9AF1-01B0A0E648BF}">
  <ds:schemaRefs>
    <ds:schemaRef ds:uri="http://schemas.microsoft.com/office/2006/metadata/properties"/>
    <ds:schemaRef ds:uri="http://schemas.microsoft.com/office/infopath/2007/PartnerControls"/>
    <ds:schemaRef ds:uri="e0253898-c84f-4c7c-9b19-4f0864d984df"/>
  </ds:schemaRefs>
</ds:datastoreItem>
</file>

<file path=docProps/app.xml><?xml version="1.0" encoding="utf-8"?>
<Properties xmlns="http://schemas.openxmlformats.org/officeDocument/2006/extended-properties" xmlns:vt="http://schemas.openxmlformats.org/officeDocument/2006/docPropsVTypes">
  <TotalTime>0</TotalTime>
  <Words>1526</Words>
  <Application>Microsoft Office PowerPoint</Application>
  <PresentationFormat>Widescreen</PresentationFormat>
  <Paragraphs>46</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Calibri Light</vt:lpstr>
      <vt:lpstr>Georgia</vt:lpstr>
      <vt:lpstr>IBM Plex Sans</vt:lpstr>
      <vt:lpstr>Office Theme</vt:lpstr>
      <vt:lpstr>NEURAL NETWORKS</vt:lpstr>
      <vt:lpstr>INTRODUCTION</vt:lpstr>
      <vt:lpstr>History</vt:lpstr>
      <vt:lpstr>TYPES</vt:lpstr>
      <vt:lpstr>Applications</vt:lpstr>
      <vt:lpstr>NEURAL NETWORK VS DEEP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NETWORKS</dc:title>
  <dc:creator>VITASTAA SAR</dc:creator>
  <cp:lastModifiedBy>Dr Ankur Saxena</cp:lastModifiedBy>
  <cp:revision>5</cp:revision>
  <dcterms:created xsi:type="dcterms:W3CDTF">2021-09-15T08:26:48Z</dcterms:created>
  <dcterms:modified xsi:type="dcterms:W3CDTF">2022-01-13T10:40:52Z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0x010100C90F6CD20FB5BE4EB47BF5F4DA2C2C78</vt:lpwstr>
  </property>
</Properties>
</file>