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61"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21BB400-98F1-4EE5-9C9E-CEE9221CB747}"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C3DD4-85B3-4B02-8CF7-2BBD4512A171}" type="slidenum">
              <a:rPr lang="en-US" smtClean="0"/>
              <a:t>‹#›</a:t>
            </a:fld>
            <a:endParaRPr lang="en-US"/>
          </a:p>
        </p:txBody>
      </p:sp>
    </p:spTree>
    <p:extLst>
      <p:ext uri="{BB962C8B-B14F-4D97-AF65-F5344CB8AC3E}">
        <p14:creationId xmlns:p14="http://schemas.microsoft.com/office/powerpoint/2010/main" val="3758712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1BB400-98F1-4EE5-9C9E-CEE9221CB747}"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C3DD4-85B3-4B02-8CF7-2BBD4512A171}" type="slidenum">
              <a:rPr lang="en-US" smtClean="0"/>
              <a:t>‹#›</a:t>
            </a:fld>
            <a:endParaRPr lang="en-US"/>
          </a:p>
        </p:txBody>
      </p:sp>
    </p:spTree>
    <p:extLst>
      <p:ext uri="{BB962C8B-B14F-4D97-AF65-F5344CB8AC3E}">
        <p14:creationId xmlns:p14="http://schemas.microsoft.com/office/powerpoint/2010/main" val="115642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1BB400-98F1-4EE5-9C9E-CEE9221CB747}"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C3DD4-85B3-4B02-8CF7-2BBD4512A171}" type="slidenum">
              <a:rPr lang="en-US" smtClean="0"/>
              <a:t>‹#›</a:t>
            </a:fld>
            <a:endParaRPr lang="en-US"/>
          </a:p>
        </p:txBody>
      </p:sp>
    </p:spTree>
    <p:extLst>
      <p:ext uri="{BB962C8B-B14F-4D97-AF65-F5344CB8AC3E}">
        <p14:creationId xmlns:p14="http://schemas.microsoft.com/office/powerpoint/2010/main" val="153519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1BB400-98F1-4EE5-9C9E-CEE9221CB747}"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C3DD4-85B3-4B02-8CF7-2BBD4512A171}" type="slidenum">
              <a:rPr lang="en-US" smtClean="0"/>
              <a:t>‹#›</a:t>
            </a:fld>
            <a:endParaRPr lang="en-US"/>
          </a:p>
        </p:txBody>
      </p:sp>
    </p:spTree>
    <p:extLst>
      <p:ext uri="{BB962C8B-B14F-4D97-AF65-F5344CB8AC3E}">
        <p14:creationId xmlns:p14="http://schemas.microsoft.com/office/powerpoint/2010/main" val="340914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1BB400-98F1-4EE5-9C9E-CEE9221CB747}"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C3DD4-85B3-4B02-8CF7-2BBD4512A171}" type="slidenum">
              <a:rPr lang="en-US" smtClean="0"/>
              <a:t>‹#›</a:t>
            </a:fld>
            <a:endParaRPr lang="en-US"/>
          </a:p>
        </p:txBody>
      </p:sp>
    </p:spTree>
    <p:extLst>
      <p:ext uri="{BB962C8B-B14F-4D97-AF65-F5344CB8AC3E}">
        <p14:creationId xmlns:p14="http://schemas.microsoft.com/office/powerpoint/2010/main" val="364174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1BB400-98F1-4EE5-9C9E-CEE9221CB747}"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C3DD4-85B3-4B02-8CF7-2BBD4512A171}" type="slidenum">
              <a:rPr lang="en-US" smtClean="0"/>
              <a:t>‹#›</a:t>
            </a:fld>
            <a:endParaRPr lang="en-US"/>
          </a:p>
        </p:txBody>
      </p:sp>
    </p:spTree>
    <p:extLst>
      <p:ext uri="{BB962C8B-B14F-4D97-AF65-F5344CB8AC3E}">
        <p14:creationId xmlns:p14="http://schemas.microsoft.com/office/powerpoint/2010/main" val="1631645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1BB400-98F1-4EE5-9C9E-CEE9221CB747}"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4C3DD4-85B3-4B02-8CF7-2BBD4512A171}" type="slidenum">
              <a:rPr lang="en-US" smtClean="0"/>
              <a:t>‹#›</a:t>
            </a:fld>
            <a:endParaRPr lang="en-US"/>
          </a:p>
        </p:txBody>
      </p:sp>
    </p:spTree>
    <p:extLst>
      <p:ext uri="{BB962C8B-B14F-4D97-AF65-F5344CB8AC3E}">
        <p14:creationId xmlns:p14="http://schemas.microsoft.com/office/powerpoint/2010/main" val="2592923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1BB400-98F1-4EE5-9C9E-CEE9221CB747}"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4C3DD4-85B3-4B02-8CF7-2BBD4512A171}" type="slidenum">
              <a:rPr lang="en-US" smtClean="0"/>
              <a:t>‹#›</a:t>
            </a:fld>
            <a:endParaRPr lang="en-US"/>
          </a:p>
        </p:txBody>
      </p:sp>
    </p:spTree>
    <p:extLst>
      <p:ext uri="{BB962C8B-B14F-4D97-AF65-F5344CB8AC3E}">
        <p14:creationId xmlns:p14="http://schemas.microsoft.com/office/powerpoint/2010/main" val="3348374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BB400-98F1-4EE5-9C9E-CEE9221CB747}" type="datetimeFigureOut">
              <a:rPr lang="en-US" smtClean="0"/>
              <a:t>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4C3DD4-85B3-4B02-8CF7-2BBD4512A171}" type="slidenum">
              <a:rPr lang="en-US" smtClean="0"/>
              <a:t>‹#›</a:t>
            </a:fld>
            <a:endParaRPr lang="en-US"/>
          </a:p>
        </p:txBody>
      </p:sp>
    </p:spTree>
    <p:extLst>
      <p:ext uri="{BB962C8B-B14F-4D97-AF65-F5344CB8AC3E}">
        <p14:creationId xmlns:p14="http://schemas.microsoft.com/office/powerpoint/2010/main" val="1590549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1BB400-98F1-4EE5-9C9E-CEE9221CB747}"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C3DD4-85B3-4B02-8CF7-2BBD4512A171}" type="slidenum">
              <a:rPr lang="en-US" smtClean="0"/>
              <a:t>‹#›</a:t>
            </a:fld>
            <a:endParaRPr lang="en-US"/>
          </a:p>
        </p:txBody>
      </p:sp>
    </p:spTree>
    <p:extLst>
      <p:ext uri="{BB962C8B-B14F-4D97-AF65-F5344CB8AC3E}">
        <p14:creationId xmlns:p14="http://schemas.microsoft.com/office/powerpoint/2010/main" val="220930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1BB400-98F1-4EE5-9C9E-CEE9221CB747}"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C3DD4-85B3-4B02-8CF7-2BBD4512A171}" type="slidenum">
              <a:rPr lang="en-US" smtClean="0"/>
              <a:t>‹#›</a:t>
            </a:fld>
            <a:endParaRPr lang="en-US"/>
          </a:p>
        </p:txBody>
      </p:sp>
    </p:spTree>
    <p:extLst>
      <p:ext uri="{BB962C8B-B14F-4D97-AF65-F5344CB8AC3E}">
        <p14:creationId xmlns:p14="http://schemas.microsoft.com/office/powerpoint/2010/main" val="880765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75000"/>
              </a:schemeClr>
            </a:gs>
            <a:gs pos="38000">
              <a:schemeClr val="accent3">
                <a:lumMod val="40000"/>
                <a:lumOff val="60000"/>
              </a:schemeClr>
            </a:gs>
            <a:gs pos="100000">
              <a:schemeClr val="accent4">
                <a:lumMod val="40000"/>
                <a:lumOff val="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BB400-98F1-4EE5-9C9E-CEE9221CB747}" type="datetimeFigureOut">
              <a:rPr lang="en-US" smtClean="0"/>
              <a:t>1/11/2022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C3DD4-85B3-4B02-8CF7-2BBD4512A171}" type="slidenum">
              <a:rPr lang="en-US" smtClean="0"/>
              <a:t>‹#›</a:t>
            </a:fld>
            <a:endParaRPr lang="en-US"/>
          </a:p>
        </p:txBody>
      </p:sp>
    </p:spTree>
    <p:extLst>
      <p:ext uri="{BB962C8B-B14F-4D97-AF65-F5344CB8AC3E}">
        <p14:creationId xmlns:p14="http://schemas.microsoft.com/office/powerpoint/2010/main" val="1714112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828800"/>
          </a:xfrm>
        </p:spPr>
        <p:txBody>
          <a:bodyPr>
            <a:normAutofit/>
          </a:bodyPr>
          <a:lstStyle/>
          <a:p>
            <a:br>
              <a:rPr lang="en-US" sz="3800" u="sng" dirty="0">
                <a:latin typeface="Times New Roman" pitchFamily="18" charset="0"/>
                <a:cs typeface="Times New Roman" pitchFamily="18" charset="0"/>
              </a:rPr>
            </a:br>
            <a:br>
              <a:rPr lang="en-US" sz="3800" dirty="0">
                <a:latin typeface="Times New Roman" pitchFamily="18" charset="0"/>
                <a:cs typeface="Times New Roman" pitchFamily="18" charset="0"/>
              </a:rPr>
            </a:br>
            <a:r>
              <a:rPr lang="en-US" sz="3800" b="1" dirty="0">
                <a:latin typeface="Times New Roman" pitchFamily="18" charset="0"/>
                <a:cs typeface="Times New Roman" pitchFamily="18" charset="0"/>
              </a:rPr>
              <a:t>Basic concept of clustering</a:t>
            </a:r>
          </a:p>
        </p:txBody>
      </p:sp>
    </p:spTree>
    <p:extLst>
      <p:ext uri="{BB962C8B-B14F-4D97-AF65-F5344CB8AC3E}">
        <p14:creationId xmlns:p14="http://schemas.microsoft.com/office/powerpoint/2010/main" val="2052307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426" y="-8106"/>
            <a:ext cx="7772400" cy="1143000"/>
          </a:xfrm>
        </p:spPr>
        <p:txBody>
          <a:bodyPr>
            <a:normAutofit/>
          </a:bodyPr>
          <a:lstStyle/>
          <a:p>
            <a:pPr algn="l"/>
            <a:r>
              <a:rPr lang="en-US" sz="3200" u="sng" dirty="0">
                <a:effectLst>
                  <a:outerShdw blurRad="38100" dist="38100" dir="2700000" algn="tl">
                    <a:srgbClr val="000000">
                      <a:alpha val="43137"/>
                    </a:srgbClr>
                  </a:outerShdw>
                </a:effectLst>
                <a:latin typeface="Tahoma" pitchFamily="34" charset="0"/>
                <a:ea typeface="Tahoma" pitchFamily="34" charset="0"/>
                <a:cs typeface="Tahoma" pitchFamily="34" charset="0"/>
              </a:rPr>
              <a:t>INTRODUCTION TO CLUSTERING</a:t>
            </a:r>
          </a:p>
        </p:txBody>
      </p:sp>
      <p:sp>
        <p:nvSpPr>
          <p:cNvPr id="3" name="Subtitle 2"/>
          <p:cNvSpPr>
            <a:spLocks noGrp="1"/>
          </p:cNvSpPr>
          <p:nvPr>
            <p:ph type="subTitle" idx="1"/>
          </p:nvPr>
        </p:nvSpPr>
        <p:spPr>
          <a:xfrm>
            <a:off x="304800" y="1371600"/>
            <a:ext cx="8534400" cy="2362200"/>
          </a:xfrm>
        </p:spPr>
        <p:txBody>
          <a:bodyPr>
            <a:normAutofit/>
          </a:bodyPr>
          <a:lstStyle/>
          <a:p>
            <a:pPr marL="342900" indent="-342900" algn="l">
              <a:buFont typeface="Arial" pitchFamily="34" charset="0"/>
              <a:buChar char="•"/>
            </a:pPr>
            <a:r>
              <a:rPr lang="en-US" sz="2000" dirty="0">
                <a:solidFill>
                  <a:schemeClr val="tx1"/>
                </a:solidFill>
                <a:latin typeface="Times New Roman" pitchFamily="18" charset="0"/>
                <a:cs typeface="Times New Roman" pitchFamily="18" charset="0"/>
              </a:rPr>
              <a:t>It is basically a type of unsupervised learning method . Generally, it is used as a process to find meaningful structure, explanatory underlying processes, generative features, and groupings inherent in a set of examples.</a:t>
            </a:r>
          </a:p>
          <a:p>
            <a:pPr marL="342900" indent="-342900" algn="l">
              <a:buFont typeface="Arial" pitchFamily="34" charset="0"/>
              <a:buChar char="•"/>
            </a:pPr>
            <a:r>
              <a:rPr lang="en-US" sz="2000" dirty="0">
                <a:solidFill>
                  <a:schemeClr val="tx1"/>
                </a:solidFill>
                <a:latin typeface="Times New Roman" pitchFamily="18" charset="0"/>
                <a:cs typeface="Times New Roman" pitchFamily="18" charset="0"/>
              </a:rPr>
              <a:t>Clustering is the task of dividing the population or data points into a number of groups such that data points in the same groups are more similar to other data points in the same group and dissimilar to the data points in other groups.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3847590"/>
            <a:ext cx="3726903" cy="2639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847590"/>
            <a:ext cx="3962629" cy="2639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9091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7848600" cy="1295400"/>
          </a:xfrm>
        </p:spPr>
        <p:txBody>
          <a:bodyPr>
            <a:normAutofit/>
          </a:bodyPr>
          <a:lstStyle/>
          <a:p>
            <a:pPr algn="l"/>
            <a:r>
              <a:rPr lang="en-US" sz="3200" u="sng" dirty="0">
                <a:effectLst>
                  <a:outerShdw blurRad="38100" dist="38100" dir="2700000" algn="tl">
                    <a:srgbClr val="000000">
                      <a:alpha val="43137"/>
                    </a:srgbClr>
                  </a:outerShdw>
                </a:effectLst>
                <a:latin typeface="Tahoma" pitchFamily="34" charset="0"/>
                <a:ea typeface="Tahoma" pitchFamily="34" charset="0"/>
                <a:cs typeface="Tahoma" pitchFamily="34" charset="0"/>
              </a:rPr>
              <a:t>WHY CLUSTERING ?</a:t>
            </a:r>
            <a:br>
              <a:rPr lang="en-US" sz="3200" dirty="0"/>
            </a:br>
            <a:endParaRPr lang="en-US" sz="3200" dirty="0"/>
          </a:p>
        </p:txBody>
      </p:sp>
      <p:sp>
        <p:nvSpPr>
          <p:cNvPr id="3" name="Subtitle 2"/>
          <p:cNvSpPr>
            <a:spLocks noGrp="1"/>
          </p:cNvSpPr>
          <p:nvPr>
            <p:ph type="subTitle" idx="1"/>
          </p:nvPr>
        </p:nvSpPr>
        <p:spPr>
          <a:xfrm>
            <a:off x="228600" y="1600200"/>
            <a:ext cx="8458200" cy="4495800"/>
          </a:xfrm>
        </p:spPr>
        <p:txBody>
          <a:bodyPr>
            <a:noAutofit/>
          </a:bodyPr>
          <a:lstStyle/>
          <a:p>
            <a:pPr marL="342900" indent="-342900" algn="just">
              <a:buFont typeface="Arial" pitchFamily="34" charset="0"/>
              <a:buChar char="•"/>
            </a:pPr>
            <a:r>
              <a:rPr lang="en-US" sz="2000" dirty="0">
                <a:solidFill>
                  <a:schemeClr val="tx1"/>
                </a:solidFill>
                <a:latin typeface="Times New Roman" pitchFamily="18" charset="0"/>
                <a:cs typeface="Times New Roman" pitchFamily="18" charset="0"/>
              </a:rPr>
              <a:t>Clustering is very much important as it determines the intrinsic grouping among the unlabeled data present. </a:t>
            </a:r>
          </a:p>
          <a:p>
            <a:pPr algn="just"/>
            <a:endParaRPr lang="en-US" sz="2000" dirty="0">
              <a:solidFill>
                <a:schemeClr val="tx1"/>
              </a:solidFill>
              <a:latin typeface="Times New Roman" pitchFamily="18" charset="0"/>
              <a:cs typeface="Times New Roman" pitchFamily="18" charset="0"/>
            </a:endParaRPr>
          </a:p>
          <a:p>
            <a:pPr marL="342900" indent="-342900" algn="just">
              <a:buFont typeface="Arial" pitchFamily="34" charset="0"/>
              <a:buChar char="•"/>
            </a:pPr>
            <a:r>
              <a:rPr lang="en-US" sz="2000" dirty="0">
                <a:solidFill>
                  <a:schemeClr val="tx1"/>
                </a:solidFill>
                <a:latin typeface="Times New Roman" pitchFamily="18" charset="0"/>
                <a:cs typeface="Times New Roman" pitchFamily="18" charset="0"/>
              </a:rPr>
              <a:t>For instance, we could be interested in finding representatives for homogeneous groups (data reduction), in finding “natural clusters” and describe their unknown properties (“natural” data types), in finding useful and suitable groupings (“useful” data classes) or in finding unusual data objects (outlier detection). </a:t>
            </a:r>
          </a:p>
          <a:p>
            <a:pPr marL="342900" indent="-342900" algn="just">
              <a:buFont typeface="Arial" pitchFamily="34" charset="0"/>
              <a:buChar char="•"/>
            </a:pPr>
            <a:endParaRPr lang="en-US" sz="2000" dirty="0">
              <a:solidFill>
                <a:schemeClr val="tx1"/>
              </a:solidFill>
              <a:latin typeface="Times New Roman" pitchFamily="18" charset="0"/>
              <a:cs typeface="Times New Roman" pitchFamily="18" charset="0"/>
            </a:endParaRPr>
          </a:p>
          <a:p>
            <a:pPr marL="342900" indent="-342900" algn="just">
              <a:buFont typeface="Arial" pitchFamily="34" charset="0"/>
              <a:buChar char="•"/>
            </a:pPr>
            <a:r>
              <a:rPr lang="en-US" sz="2000" dirty="0">
                <a:solidFill>
                  <a:schemeClr val="tx1"/>
                </a:solidFill>
                <a:latin typeface="Times New Roman" pitchFamily="18" charset="0"/>
                <a:cs typeface="Times New Roman" pitchFamily="18" charset="0"/>
              </a:rPr>
              <a:t>This algorithm must make some assumptions which constitute the similarity of points and each assumption make different and equally valid clusters.</a:t>
            </a:r>
          </a:p>
        </p:txBody>
      </p:sp>
    </p:spTree>
    <p:extLst>
      <p:ext uri="{BB962C8B-B14F-4D97-AF65-F5344CB8AC3E}">
        <p14:creationId xmlns:p14="http://schemas.microsoft.com/office/powerpoint/2010/main" val="3895345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6553200" cy="1142999"/>
          </a:xfrm>
        </p:spPr>
        <p:txBody>
          <a:bodyPr>
            <a:normAutofit/>
          </a:bodyPr>
          <a:lstStyle/>
          <a:p>
            <a:pPr algn="l"/>
            <a:r>
              <a:rPr lang="en-US" sz="3200" u="sng" dirty="0">
                <a:effectLst>
                  <a:outerShdw blurRad="38100" dist="38100" dir="2700000" algn="tl">
                    <a:srgbClr val="000000">
                      <a:alpha val="43137"/>
                    </a:srgbClr>
                  </a:outerShdw>
                </a:effectLst>
                <a:latin typeface="Tahoma" pitchFamily="34" charset="0"/>
                <a:ea typeface="Tahoma" pitchFamily="34" charset="0"/>
                <a:cs typeface="Tahoma" pitchFamily="34" charset="0"/>
              </a:rPr>
              <a:t>CLUSTERING METHODS</a:t>
            </a:r>
          </a:p>
        </p:txBody>
      </p:sp>
      <p:sp>
        <p:nvSpPr>
          <p:cNvPr id="3" name="Subtitle 2"/>
          <p:cNvSpPr>
            <a:spLocks noGrp="1"/>
          </p:cNvSpPr>
          <p:nvPr>
            <p:ph type="subTitle" idx="1"/>
          </p:nvPr>
        </p:nvSpPr>
        <p:spPr>
          <a:xfrm>
            <a:off x="4834648" y="1371600"/>
            <a:ext cx="4249366" cy="2379273"/>
          </a:xfrm>
          <a:ln>
            <a:solidFill>
              <a:schemeClr val="tx1"/>
            </a:solidFill>
          </a:ln>
        </p:spPr>
        <p:txBody>
          <a:bodyPr>
            <a:noAutofit/>
          </a:bodyPr>
          <a:lstStyle/>
          <a:p>
            <a:pPr marL="171450" indent="-171450" algn="l">
              <a:buFont typeface="Arial" pitchFamily="34" charset="0"/>
              <a:buChar char="•"/>
            </a:pPr>
            <a:r>
              <a:rPr lang="en-US" sz="1600"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Hierarchical Based Methods</a:t>
            </a:r>
            <a:r>
              <a:rPr lang="en-US" sz="1600" dirty="0">
                <a:solidFill>
                  <a:schemeClr val="tx1"/>
                </a:solidFill>
                <a:latin typeface="Times New Roman" pitchFamily="18" charset="0"/>
                <a:cs typeface="Times New Roman" pitchFamily="18" charset="0"/>
              </a:rPr>
              <a:t>: The clusters formed in this method forms a tree-type structure based on the hierarchy. New clusters are formed using the previously formed one. Example CURE, BIRCH etc.</a:t>
            </a:r>
          </a:p>
          <a:p>
            <a:pPr algn="l"/>
            <a:r>
              <a:rPr lang="en-US" sz="1600" dirty="0">
                <a:solidFill>
                  <a:schemeClr val="tx1"/>
                </a:solidFill>
                <a:latin typeface="Times New Roman" pitchFamily="18" charset="0"/>
                <a:cs typeface="Times New Roman" pitchFamily="18" charset="0"/>
              </a:rPr>
              <a:t> It is divided into two category.</a:t>
            </a:r>
          </a:p>
          <a:p>
            <a:pPr marL="228600" indent="-228600" algn="l">
              <a:buFont typeface="+mj-lt"/>
              <a:buAutoNum type="arabicPeriod"/>
            </a:pPr>
            <a:r>
              <a:rPr lang="en-US" sz="1600" dirty="0">
                <a:solidFill>
                  <a:schemeClr val="tx1"/>
                </a:solidFill>
                <a:latin typeface="Times New Roman" pitchFamily="18" charset="0"/>
                <a:cs typeface="Times New Roman" pitchFamily="18" charset="0"/>
              </a:rPr>
              <a:t>Agglomerative (bottom up approach)</a:t>
            </a:r>
          </a:p>
          <a:p>
            <a:pPr marL="228600" indent="-228600" algn="l">
              <a:buFont typeface="+mj-lt"/>
              <a:buAutoNum type="arabicPeriod"/>
            </a:pPr>
            <a:r>
              <a:rPr lang="en-US" sz="1600" dirty="0">
                <a:solidFill>
                  <a:schemeClr val="tx1"/>
                </a:solidFill>
                <a:latin typeface="Times New Roman" pitchFamily="18" charset="0"/>
                <a:cs typeface="Times New Roman" pitchFamily="18" charset="0"/>
              </a:rPr>
              <a:t>Divisive (top down approach)</a:t>
            </a:r>
          </a:p>
          <a:p>
            <a:pPr algn="l"/>
            <a:endParaRPr lang="en-US" sz="12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6" y="2895600"/>
            <a:ext cx="4724400" cy="2028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8106" y="1371600"/>
            <a:ext cx="4208834" cy="1323439"/>
          </a:xfrm>
          <a:prstGeom prst="rect">
            <a:avLst/>
          </a:prstGeom>
          <a:ln>
            <a:solidFill>
              <a:schemeClr val="tx1"/>
            </a:solidFill>
          </a:ln>
        </p:spPr>
        <p:txBody>
          <a:bodyPr wrap="square">
            <a:spAutoFit/>
          </a:bodyPr>
          <a:lstStyle/>
          <a:p>
            <a:pPr marL="285750" indent="-285750">
              <a:buFont typeface="Arial" pitchFamily="34" charset="0"/>
              <a:buChar char="•"/>
            </a:pPr>
            <a:r>
              <a:rPr lang="en-US" sz="1600" u="sng" dirty="0">
                <a:effectLst>
                  <a:outerShdw blurRad="38100" dist="38100" dir="2700000" algn="tl">
                    <a:srgbClr val="000000">
                      <a:alpha val="43137"/>
                    </a:srgbClr>
                  </a:outerShdw>
                </a:effectLst>
                <a:latin typeface="Times New Roman" pitchFamily="18" charset="0"/>
                <a:cs typeface="Times New Roman" pitchFamily="18" charset="0"/>
              </a:rPr>
              <a:t>Density-Based Methods</a:t>
            </a:r>
            <a:r>
              <a:rPr lang="en-US" sz="1600" dirty="0">
                <a:latin typeface="Times New Roman" pitchFamily="18" charset="0"/>
                <a:cs typeface="Times New Roman" pitchFamily="18" charset="0"/>
              </a:rPr>
              <a:t>: These methods consider the clusters as the dense region having some similarity and differences from the lower dense region of the space. Example DBSCAN, OPTICS etc.</a:t>
            </a:r>
          </a:p>
        </p:txBody>
      </p:sp>
      <p:sp>
        <p:nvSpPr>
          <p:cNvPr id="5" name="Rectangle 4"/>
          <p:cNvSpPr/>
          <p:nvPr/>
        </p:nvSpPr>
        <p:spPr>
          <a:xfrm>
            <a:off x="1" y="5113506"/>
            <a:ext cx="4208834" cy="1077218"/>
          </a:xfrm>
          <a:prstGeom prst="rect">
            <a:avLst/>
          </a:prstGeom>
          <a:ln>
            <a:solidFill>
              <a:schemeClr val="tx1"/>
            </a:solidFill>
          </a:ln>
        </p:spPr>
        <p:txBody>
          <a:bodyPr wrap="square">
            <a:spAutoFit/>
          </a:bodyPr>
          <a:lstStyle/>
          <a:p>
            <a:pPr marL="285750" indent="-285750">
              <a:buFont typeface="Arial" pitchFamily="34" charset="0"/>
              <a:buChar char="•"/>
            </a:pPr>
            <a:r>
              <a:rPr lang="en-US" sz="1600" u="sng" dirty="0">
                <a:effectLst>
                  <a:outerShdw blurRad="38100" dist="38100" dir="2700000" algn="tl">
                    <a:srgbClr val="000000">
                      <a:alpha val="43137"/>
                    </a:srgbClr>
                  </a:outerShdw>
                </a:effectLst>
                <a:latin typeface="Times New Roman" pitchFamily="18" charset="0"/>
                <a:cs typeface="Times New Roman" pitchFamily="18" charset="0"/>
              </a:rPr>
              <a:t>Partitioning Methods</a:t>
            </a:r>
            <a:r>
              <a:rPr lang="en-US" sz="1600" dirty="0">
                <a:latin typeface="Times New Roman" pitchFamily="18" charset="0"/>
                <a:cs typeface="Times New Roman" pitchFamily="18" charset="0"/>
              </a:rPr>
              <a:t>: These methods partition the objects into k clusters and each partition forms one cluster. Example K-means, CLARANS, etc.</a:t>
            </a:r>
          </a:p>
        </p:txBody>
      </p:sp>
      <p:sp>
        <p:nvSpPr>
          <p:cNvPr id="6" name="Rectangle 5"/>
          <p:cNvSpPr/>
          <p:nvPr/>
        </p:nvSpPr>
        <p:spPr>
          <a:xfrm>
            <a:off x="4800600" y="4419600"/>
            <a:ext cx="4285035" cy="1077218"/>
          </a:xfrm>
          <a:prstGeom prst="rect">
            <a:avLst/>
          </a:prstGeom>
          <a:ln>
            <a:solidFill>
              <a:schemeClr val="tx1"/>
            </a:solidFill>
          </a:ln>
        </p:spPr>
        <p:txBody>
          <a:bodyPr wrap="square">
            <a:spAutoFit/>
          </a:bodyPr>
          <a:lstStyle/>
          <a:p>
            <a:pPr marL="285750" indent="-285750">
              <a:buFont typeface="Arial" pitchFamily="34" charset="0"/>
              <a:buChar char="•"/>
            </a:pPr>
            <a:r>
              <a:rPr lang="en-US" sz="1600" u="sng">
                <a:effectLst>
                  <a:outerShdw blurRad="38100" dist="38100" dir="2700000" algn="tl">
                    <a:srgbClr val="000000">
                      <a:alpha val="43137"/>
                    </a:srgbClr>
                  </a:outerShdw>
                </a:effectLst>
                <a:latin typeface="Times New Roman" pitchFamily="18" charset="0"/>
                <a:cs typeface="Times New Roman" pitchFamily="18" charset="0"/>
              </a:rPr>
              <a:t>Grid-based Methods</a:t>
            </a:r>
            <a:r>
              <a:rPr lang="en-US" sz="1600">
                <a:latin typeface="Times New Roman" pitchFamily="18" charset="0"/>
                <a:cs typeface="Times New Roman" pitchFamily="18" charset="0"/>
              </a:rPr>
              <a:t>: </a:t>
            </a:r>
            <a:r>
              <a:rPr lang="en-US" sz="1600" dirty="0">
                <a:latin typeface="Times New Roman" pitchFamily="18" charset="0"/>
                <a:cs typeface="Times New Roman" pitchFamily="18" charset="0"/>
              </a:rPr>
              <a:t>In this method the data space is formulated into a finite number of cells that form a grid-like structure. Example STING, wave cluster, CLIQUE, etc.</a:t>
            </a:r>
          </a:p>
        </p:txBody>
      </p:sp>
    </p:spTree>
    <p:extLst>
      <p:ext uri="{BB962C8B-B14F-4D97-AF65-F5344CB8AC3E}">
        <p14:creationId xmlns:p14="http://schemas.microsoft.com/office/powerpoint/2010/main" val="3692075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8382000" cy="1143000"/>
          </a:xfrm>
        </p:spPr>
        <p:txBody>
          <a:bodyPr>
            <a:normAutofit fontScale="90000"/>
          </a:bodyPr>
          <a:lstStyle/>
          <a:p>
            <a:pPr algn="l"/>
            <a:r>
              <a:rPr lang="en-US" sz="3600" u="sng" dirty="0">
                <a:effectLst>
                  <a:outerShdw blurRad="38100" dist="38100" dir="2700000" algn="tl">
                    <a:srgbClr val="000000">
                      <a:alpha val="43137"/>
                    </a:srgbClr>
                  </a:outerShdw>
                </a:effectLst>
                <a:latin typeface="Tahoma" pitchFamily="34" charset="0"/>
                <a:ea typeface="Tahoma" pitchFamily="34" charset="0"/>
                <a:cs typeface="Tahoma" pitchFamily="34" charset="0"/>
              </a:rPr>
              <a:t>CLUSTERING ALGORITHMS</a:t>
            </a:r>
            <a:br>
              <a:rPr lang="en-US" dirty="0"/>
            </a:br>
            <a:endParaRPr lang="en-US" dirty="0"/>
          </a:p>
        </p:txBody>
      </p:sp>
      <p:sp>
        <p:nvSpPr>
          <p:cNvPr id="3" name="Subtitle 2"/>
          <p:cNvSpPr>
            <a:spLocks noGrp="1"/>
          </p:cNvSpPr>
          <p:nvPr>
            <p:ph type="subTitle" idx="1"/>
          </p:nvPr>
        </p:nvSpPr>
        <p:spPr>
          <a:xfrm>
            <a:off x="152400" y="1447800"/>
            <a:ext cx="8839200" cy="1676400"/>
          </a:xfrm>
        </p:spPr>
        <p:txBody>
          <a:bodyPr>
            <a:normAutofit/>
          </a:bodyPr>
          <a:lstStyle/>
          <a:p>
            <a:pPr marL="342900" indent="-342900" algn="just">
              <a:buFont typeface="Arial" pitchFamily="34" charset="0"/>
              <a:buChar char="•"/>
            </a:pPr>
            <a:r>
              <a:rPr lang="en-US" sz="2000"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K-means clustering algorithm </a:t>
            </a:r>
            <a:r>
              <a:rPr lang="en-US" sz="2000" dirty="0">
                <a:solidFill>
                  <a:schemeClr val="tx1"/>
                </a:solidFill>
                <a:latin typeface="Times New Roman" pitchFamily="18" charset="0"/>
                <a:cs typeface="Times New Roman" pitchFamily="18" charset="0"/>
              </a:rPr>
              <a:t>– It is the simplest unsupervised learning algorithm that solves clustering problems. K-means algorithm partition n observations into k clusters where each observation belongs to the cluster with the nearest mean serving as a prototype of the cluster.</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5247" y="3276600"/>
            <a:ext cx="5343525"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5663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8534400" cy="1828800"/>
          </a:xfrm>
        </p:spPr>
        <p:txBody>
          <a:bodyPr>
            <a:normAutofit/>
          </a:bodyPr>
          <a:lstStyle/>
          <a:p>
            <a:pPr algn="l"/>
            <a:r>
              <a:rPr lang="en-US" sz="3200" u="sng" dirty="0">
                <a:effectLst>
                  <a:outerShdw blurRad="38100" dist="38100" dir="2700000" algn="tl">
                    <a:srgbClr val="000000">
                      <a:alpha val="43137"/>
                    </a:srgbClr>
                  </a:outerShdw>
                </a:effectLst>
                <a:latin typeface="Tahoma" pitchFamily="34" charset="0"/>
                <a:ea typeface="Tahoma" pitchFamily="34" charset="0"/>
                <a:cs typeface="Tahoma" pitchFamily="34" charset="0"/>
              </a:rPr>
              <a:t>APPLICATIONS of Clustering in different fields</a:t>
            </a:r>
            <a:br>
              <a:rPr lang="en-US" dirty="0"/>
            </a:br>
            <a:endParaRPr lang="en-US" dirty="0"/>
          </a:p>
        </p:txBody>
      </p:sp>
      <p:sp>
        <p:nvSpPr>
          <p:cNvPr id="3" name="Subtitle 2"/>
          <p:cNvSpPr>
            <a:spLocks noGrp="1"/>
          </p:cNvSpPr>
          <p:nvPr>
            <p:ph type="subTitle" idx="1"/>
          </p:nvPr>
        </p:nvSpPr>
        <p:spPr>
          <a:xfrm>
            <a:off x="40532" y="1371600"/>
            <a:ext cx="8686801" cy="2057400"/>
          </a:xfrm>
        </p:spPr>
        <p:txBody>
          <a:bodyPr>
            <a:normAutofit/>
          </a:bodyPr>
          <a:lstStyle/>
          <a:p>
            <a:pPr marL="457200" indent="-457200" algn="l">
              <a:buFont typeface="Arial" pitchFamily="34" charset="0"/>
              <a:buChar char="•"/>
            </a:pPr>
            <a:r>
              <a:rPr lang="en-US" sz="20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Marketing </a:t>
            </a:r>
            <a:r>
              <a:rPr lang="en-US" sz="2000" dirty="0">
                <a:solidFill>
                  <a:schemeClr val="tx1"/>
                </a:solidFill>
                <a:latin typeface="Times New Roman" pitchFamily="18" charset="0"/>
                <a:cs typeface="Times New Roman" pitchFamily="18" charset="0"/>
              </a:rPr>
              <a:t>: It can be used to characterize &amp; discover customer segments for marketing purposes.</a:t>
            </a:r>
          </a:p>
          <a:p>
            <a:pPr marL="457200" indent="-457200" algn="l">
              <a:buFont typeface="Arial" pitchFamily="34" charset="0"/>
              <a:buChar char="•"/>
            </a:pPr>
            <a:r>
              <a:rPr lang="en-US" sz="20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Biology</a:t>
            </a:r>
            <a:r>
              <a:rPr lang="en-US" sz="2000" dirty="0">
                <a:solidFill>
                  <a:schemeClr val="tx1"/>
                </a:solidFill>
                <a:latin typeface="Times New Roman" pitchFamily="18" charset="0"/>
                <a:cs typeface="Times New Roman" pitchFamily="18" charset="0"/>
              </a:rPr>
              <a:t> : It can be used for classification among different species of plants and animals.</a:t>
            </a:r>
          </a:p>
          <a:p>
            <a:pPr marL="457200" indent="-457200" algn="l">
              <a:buFont typeface="Arial" pitchFamily="34" charset="0"/>
              <a:buChar char="•"/>
            </a:pPr>
            <a:r>
              <a:rPr lang="en-US" sz="20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Libraries </a:t>
            </a:r>
            <a:r>
              <a:rPr lang="en-US" sz="2000" dirty="0">
                <a:solidFill>
                  <a:schemeClr val="tx1"/>
                </a:solidFill>
                <a:latin typeface="Times New Roman" pitchFamily="18" charset="0"/>
                <a:cs typeface="Times New Roman" pitchFamily="18" charset="0"/>
              </a:rPr>
              <a:t>: It is used in clustering different books on the basis of topics and information.</a:t>
            </a:r>
          </a:p>
          <a:p>
            <a:pPr marL="457200" indent="-457200" algn="l">
              <a:buFont typeface="Arial" pitchFamily="34" charset="0"/>
              <a:buChar char="•"/>
            </a:pPr>
            <a:endParaRPr lang="en-US" sz="2000" dirty="0">
              <a:solidFill>
                <a:schemeClr val="tx1"/>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2762" y="3505200"/>
            <a:ext cx="5472112" cy="2651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6200" y="3581400"/>
            <a:ext cx="3352800" cy="1323439"/>
          </a:xfrm>
          <a:prstGeom prst="rect">
            <a:avLst/>
          </a:prstGeom>
        </p:spPr>
        <p:txBody>
          <a:bodyPr wrap="square">
            <a:spAutoFit/>
          </a:bodyPr>
          <a:lstStyle/>
          <a:p>
            <a:pPr marL="285750" indent="-285750">
              <a:buFont typeface="Arial" pitchFamily="34" charset="0"/>
              <a:buChar char="•"/>
            </a:pPr>
            <a:r>
              <a:rPr lang="en-US" sz="2000" dirty="0">
                <a:effectLst>
                  <a:outerShdw blurRad="38100" dist="38100" dir="2700000" algn="tl">
                    <a:srgbClr val="000000">
                      <a:alpha val="43137"/>
                    </a:srgbClr>
                  </a:outerShdw>
                </a:effectLst>
                <a:latin typeface="Times New Roman" pitchFamily="18" charset="0"/>
                <a:cs typeface="Times New Roman" pitchFamily="18" charset="0"/>
              </a:rPr>
              <a:t>Insurance : </a:t>
            </a:r>
            <a:r>
              <a:rPr lang="en-US" sz="2000" dirty="0">
                <a:latin typeface="Times New Roman" pitchFamily="18" charset="0"/>
                <a:cs typeface="Times New Roman" pitchFamily="18" charset="0"/>
              </a:rPr>
              <a:t>It is used to acknowledge the customers, their policies and identifying the frauds.</a:t>
            </a:r>
          </a:p>
        </p:txBody>
      </p:sp>
    </p:spTree>
    <p:extLst>
      <p:ext uri="{BB962C8B-B14F-4D97-AF65-F5344CB8AC3E}">
        <p14:creationId xmlns:p14="http://schemas.microsoft.com/office/powerpoint/2010/main" val="2592736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ferenceId xmlns="e0253898-c84f-4c7c-9b19-4f0864d984d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90F6CD20FB5BE4EB47BF5F4DA2C2C78" ma:contentTypeVersion="3" ma:contentTypeDescription="Create a new document." ma:contentTypeScope="" ma:versionID="f4c6b51e8a051e1f9784325a23ec6864">
  <xsd:schema xmlns:xsd="http://www.w3.org/2001/XMLSchema" xmlns:xs="http://www.w3.org/2001/XMLSchema" xmlns:p="http://schemas.microsoft.com/office/2006/metadata/properties" xmlns:ns2="e0253898-c84f-4c7c-9b19-4f0864d984df" targetNamespace="http://schemas.microsoft.com/office/2006/metadata/properties" ma:root="true" ma:fieldsID="e6ae362114de38d20ba50c3c0d254920" ns2:_="">
    <xsd:import namespace="e0253898-c84f-4c7c-9b19-4f0864d984df"/>
    <xsd:element name="properties">
      <xsd:complexType>
        <xsd:sequence>
          <xsd:element name="documentManagement">
            <xsd:complexType>
              <xsd:all>
                <xsd:element ref="ns2:ReferenceId"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253898-c84f-4c7c-9b19-4f0864d984df"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5F2F5A-E2A8-452F-BF0F-D321E22621B4}">
  <ds:schemaRefs>
    <ds:schemaRef ds:uri="http://schemas.microsoft.com/office/2006/metadata/properties"/>
    <ds:schemaRef ds:uri="http://schemas.microsoft.com/office/infopath/2007/PartnerControls"/>
    <ds:schemaRef ds:uri="e0253898-c84f-4c7c-9b19-4f0864d984df"/>
  </ds:schemaRefs>
</ds:datastoreItem>
</file>

<file path=customXml/itemProps2.xml><?xml version="1.0" encoding="utf-8"?>
<ds:datastoreItem xmlns:ds="http://schemas.openxmlformats.org/officeDocument/2006/customXml" ds:itemID="{FD1FB07E-C6E7-45D1-A862-7A1CEB45CE4B}">
  <ds:schemaRefs>
    <ds:schemaRef ds:uri="http://schemas.microsoft.com/sharepoint/v3/contenttype/forms"/>
  </ds:schemaRefs>
</ds:datastoreItem>
</file>

<file path=customXml/itemProps3.xml><?xml version="1.0" encoding="utf-8"?>
<ds:datastoreItem xmlns:ds="http://schemas.openxmlformats.org/officeDocument/2006/customXml" ds:itemID="{8CEAF4F5-3BAB-428D-923A-18DAE40274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253898-c84f-4c7c-9b19-4f0864d984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198</TotalTime>
  <Words>458</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Tahoma</vt:lpstr>
      <vt:lpstr>Times New Roman</vt:lpstr>
      <vt:lpstr>Office Theme</vt:lpstr>
      <vt:lpstr>  Basic concept of clustering</vt:lpstr>
      <vt:lpstr>INTRODUCTION TO CLUSTERING</vt:lpstr>
      <vt:lpstr>WHY CLUSTERING ? </vt:lpstr>
      <vt:lpstr>CLUSTERING METHODS</vt:lpstr>
      <vt:lpstr>CLUSTERING ALGORITHMS </vt:lpstr>
      <vt:lpstr>APPLICATIONS of Clustering in different fields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Nipunika Pandey</dc:creator>
  <cp:lastModifiedBy>Dr Ankur Saxena</cp:lastModifiedBy>
  <cp:revision>17</cp:revision>
  <dcterms:created xsi:type="dcterms:W3CDTF">2021-09-05T18:48:15Z</dcterms:created>
  <dcterms:modified xsi:type="dcterms:W3CDTF">2022-01-11T14:11:29Z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0x010100C90F6CD20FB5BE4EB47BF5F4DA2C2C78</vt:lpwstr>
  </property>
</Properties>
</file>