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B7B05-CA3E-4664-AEF9-F5BD21C222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F553D96-4D1F-4611-83A5-33E111B51390}">
      <dgm:prSet custT="1"/>
      <dgm:spPr/>
      <dgm:t>
        <a:bodyPr/>
        <a:lstStyle/>
        <a:p>
          <a:r>
            <a:rPr lang="en-US" sz="18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Supervised machine learning algorithms </a:t>
          </a:r>
          <a:r>
            <a:rPr lang="en-US" sz="18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 apply what has been learned in the past to new data using labeled examples to predict future events. 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50B2A3-CFA0-451C-BA6B-D309D49BEE23}" type="parTrans" cxnId="{7A1DD09A-0682-452D-815F-4CA04C09A17A}">
      <dgm:prSet/>
      <dgm:spPr/>
      <dgm:t>
        <a:bodyPr/>
        <a:lstStyle/>
        <a:p>
          <a:endParaRPr lang="en-US"/>
        </a:p>
      </dgm:t>
    </dgm:pt>
    <dgm:pt modelId="{7A7670B0-0BA3-4702-8A54-FB75E33108CB}" type="sibTrans" cxnId="{7A1DD09A-0682-452D-815F-4CA04C09A17A}">
      <dgm:prSet/>
      <dgm:spPr/>
      <dgm:t>
        <a:bodyPr/>
        <a:lstStyle/>
        <a:p>
          <a:endParaRPr lang="en-US"/>
        </a:p>
      </dgm:t>
    </dgm:pt>
    <dgm:pt modelId="{6FBE8B05-BEEC-46CF-994B-A8334E419577}">
      <dgm:prSet custT="1"/>
      <dgm:spPr/>
      <dgm:t>
        <a:bodyPr/>
        <a:lstStyle/>
        <a:p>
          <a:r>
            <a:rPr lang="en-US" sz="1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</a:t>
          </a:r>
          <a:r>
            <a:rPr lang="en-US" sz="18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nsupervised machine learning algorithms </a:t>
          </a:r>
          <a:r>
            <a:rPr lang="en-US" sz="1800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are used when the information used to train is neither classified nor labeled. </a:t>
          </a:r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6538C9-FA2B-48A5-9442-D4425DAE3762}" type="parTrans" cxnId="{10B35842-9E79-40AC-9421-1DBC64771BA5}">
      <dgm:prSet/>
      <dgm:spPr/>
      <dgm:t>
        <a:bodyPr/>
        <a:lstStyle/>
        <a:p>
          <a:endParaRPr lang="en-US"/>
        </a:p>
      </dgm:t>
    </dgm:pt>
    <dgm:pt modelId="{806E7FB0-962A-4722-A4FB-2A4B6E7A213A}" type="sibTrans" cxnId="{10B35842-9E79-40AC-9421-1DBC64771BA5}">
      <dgm:prSet/>
      <dgm:spPr/>
      <dgm:t>
        <a:bodyPr/>
        <a:lstStyle/>
        <a:p>
          <a:endParaRPr lang="en-US"/>
        </a:p>
      </dgm:t>
    </dgm:pt>
    <dgm:pt modelId="{52683F1E-C38E-4AFF-8CDB-2F4AD948BAAD}">
      <dgm:prSet custT="1"/>
      <dgm:spPr/>
      <dgm:t>
        <a:bodyPr/>
        <a:lstStyle/>
        <a:p>
          <a:r>
            <a:rPr lang="en-US" sz="18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Semi-supervised machine learning algorithms</a:t>
          </a:r>
          <a:r>
            <a:rPr lang="en-US" sz="1800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 fall somewhere in between supervised and unsupervised learning, since they use both labeled and unlabeled data for training – typically a small amount of labeled data and a large amount of unlabeled data. </a:t>
          </a:r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F5A7F34-AAC1-417C-8320-3BD2B57BB5B8}" type="parTrans" cxnId="{FC8655C4-BF4C-4E6B-9026-4A6386D5A0F4}">
      <dgm:prSet/>
      <dgm:spPr/>
      <dgm:t>
        <a:bodyPr/>
        <a:lstStyle/>
        <a:p>
          <a:endParaRPr lang="en-US"/>
        </a:p>
      </dgm:t>
    </dgm:pt>
    <dgm:pt modelId="{E1C8773E-B406-4554-A508-6FECB7821D4C}" type="sibTrans" cxnId="{FC8655C4-BF4C-4E6B-9026-4A6386D5A0F4}">
      <dgm:prSet/>
      <dgm:spPr/>
      <dgm:t>
        <a:bodyPr/>
        <a:lstStyle/>
        <a:p>
          <a:endParaRPr lang="en-US"/>
        </a:p>
      </dgm:t>
    </dgm:pt>
    <dgm:pt modelId="{BC6FFFD0-CEE4-4E7C-8FDA-B7A44B76F902}">
      <dgm:prSet custT="1"/>
      <dgm:spPr/>
      <dgm:t>
        <a:bodyPr/>
        <a:lstStyle/>
        <a:p>
          <a:r>
            <a:rPr lang="en-US" sz="1800" b="1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Reinforcement machine learning algorithms </a:t>
          </a:r>
          <a:r>
            <a:rPr lang="en-US" sz="1800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 a learning method that interacts with its environment by producing actions and discovers errors or rewards. </a:t>
          </a:r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F55E99-6719-4118-B810-80E845735847}" type="parTrans" cxnId="{9348BCEA-063B-46EF-96BD-4534E7E6D4E0}">
      <dgm:prSet/>
      <dgm:spPr/>
      <dgm:t>
        <a:bodyPr/>
        <a:lstStyle/>
        <a:p>
          <a:endParaRPr lang="en-US"/>
        </a:p>
      </dgm:t>
    </dgm:pt>
    <dgm:pt modelId="{4EC916AC-3361-42C3-8A6F-779D0B3BA333}" type="sibTrans" cxnId="{9348BCEA-063B-46EF-96BD-4534E7E6D4E0}">
      <dgm:prSet/>
      <dgm:spPr/>
      <dgm:t>
        <a:bodyPr/>
        <a:lstStyle/>
        <a:p>
          <a:endParaRPr lang="en-US"/>
        </a:p>
      </dgm:t>
    </dgm:pt>
    <dgm:pt modelId="{EC8B9DDB-2104-4B1F-AE9F-A69553098FEF}" type="pres">
      <dgm:prSet presAssocID="{1B6B7B05-CA3E-4664-AEF9-F5BD21C222CA}" presName="root" presStyleCnt="0">
        <dgm:presLayoutVars>
          <dgm:dir/>
          <dgm:resizeHandles val="exact"/>
        </dgm:presLayoutVars>
      </dgm:prSet>
      <dgm:spPr/>
    </dgm:pt>
    <dgm:pt modelId="{CC831FA8-A11B-4B72-AEF0-14383A5B1F15}" type="pres">
      <dgm:prSet presAssocID="{BF553D96-4D1F-4611-83A5-33E111B51390}" presName="compNode" presStyleCnt="0"/>
      <dgm:spPr/>
    </dgm:pt>
    <dgm:pt modelId="{65D29E0B-23D9-46AB-848A-CD32BAE4715E}" type="pres">
      <dgm:prSet presAssocID="{BF553D96-4D1F-4611-83A5-33E111B51390}" presName="bgRect" presStyleLbl="bgShp" presStyleIdx="0" presStyleCnt="4"/>
      <dgm:spPr/>
    </dgm:pt>
    <dgm:pt modelId="{227E9A97-BE04-45FE-AF2A-5A41366CB88D}" type="pres">
      <dgm:prSet presAssocID="{BF553D96-4D1F-4611-83A5-33E111B5139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288D540-2E5B-499E-9D47-74A2049282FE}" type="pres">
      <dgm:prSet presAssocID="{BF553D96-4D1F-4611-83A5-33E111B51390}" presName="spaceRect" presStyleCnt="0"/>
      <dgm:spPr/>
    </dgm:pt>
    <dgm:pt modelId="{1397EDB7-E99B-4CCD-800B-D4D01B17AA33}" type="pres">
      <dgm:prSet presAssocID="{BF553D96-4D1F-4611-83A5-33E111B51390}" presName="parTx" presStyleLbl="revTx" presStyleIdx="0" presStyleCnt="4">
        <dgm:presLayoutVars>
          <dgm:chMax val="0"/>
          <dgm:chPref val="0"/>
        </dgm:presLayoutVars>
      </dgm:prSet>
      <dgm:spPr/>
    </dgm:pt>
    <dgm:pt modelId="{5AB925E8-6395-45E5-B16D-649C6C7E8099}" type="pres">
      <dgm:prSet presAssocID="{7A7670B0-0BA3-4702-8A54-FB75E33108CB}" presName="sibTrans" presStyleCnt="0"/>
      <dgm:spPr/>
    </dgm:pt>
    <dgm:pt modelId="{1F92C420-FA98-44F3-8572-C3902EC936B1}" type="pres">
      <dgm:prSet presAssocID="{6FBE8B05-BEEC-46CF-994B-A8334E419577}" presName="compNode" presStyleCnt="0"/>
      <dgm:spPr/>
    </dgm:pt>
    <dgm:pt modelId="{C3ADA5CE-889E-42D7-A95E-82DBDCA0E5F9}" type="pres">
      <dgm:prSet presAssocID="{6FBE8B05-BEEC-46CF-994B-A8334E419577}" presName="bgRect" presStyleLbl="bgShp" presStyleIdx="1" presStyleCnt="4"/>
      <dgm:spPr/>
    </dgm:pt>
    <dgm:pt modelId="{1776F6AE-2E3D-46FF-ABBB-1D17CB2A1A65}" type="pres">
      <dgm:prSet presAssocID="{6FBE8B05-BEEC-46CF-994B-A8334E41957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408EEED-7C8E-48E8-95B1-563B5CE8F715}" type="pres">
      <dgm:prSet presAssocID="{6FBE8B05-BEEC-46CF-994B-A8334E419577}" presName="spaceRect" presStyleCnt="0"/>
      <dgm:spPr/>
    </dgm:pt>
    <dgm:pt modelId="{DC23360C-614D-490B-AE35-9086CE5139FE}" type="pres">
      <dgm:prSet presAssocID="{6FBE8B05-BEEC-46CF-994B-A8334E419577}" presName="parTx" presStyleLbl="revTx" presStyleIdx="1" presStyleCnt="4">
        <dgm:presLayoutVars>
          <dgm:chMax val="0"/>
          <dgm:chPref val="0"/>
        </dgm:presLayoutVars>
      </dgm:prSet>
      <dgm:spPr/>
    </dgm:pt>
    <dgm:pt modelId="{388F6CCB-CB92-49B8-82C0-019854378369}" type="pres">
      <dgm:prSet presAssocID="{806E7FB0-962A-4722-A4FB-2A4B6E7A213A}" presName="sibTrans" presStyleCnt="0"/>
      <dgm:spPr/>
    </dgm:pt>
    <dgm:pt modelId="{C94D1064-A155-449B-8910-43C2E01B320A}" type="pres">
      <dgm:prSet presAssocID="{52683F1E-C38E-4AFF-8CDB-2F4AD948BAAD}" presName="compNode" presStyleCnt="0"/>
      <dgm:spPr/>
    </dgm:pt>
    <dgm:pt modelId="{41DDF19C-233C-456A-B7BF-83BAE474EC11}" type="pres">
      <dgm:prSet presAssocID="{52683F1E-C38E-4AFF-8CDB-2F4AD948BAAD}" presName="bgRect" presStyleLbl="bgShp" presStyleIdx="2" presStyleCnt="4"/>
      <dgm:spPr/>
    </dgm:pt>
    <dgm:pt modelId="{C0CA853C-E954-44DE-8832-A8B09C8765C4}" type="pres">
      <dgm:prSet presAssocID="{52683F1E-C38E-4AFF-8CDB-2F4AD948BA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8354BFB5-7924-4B90-B8C2-002A42878647}" type="pres">
      <dgm:prSet presAssocID="{52683F1E-C38E-4AFF-8CDB-2F4AD948BAAD}" presName="spaceRect" presStyleCnt="0"/>
      <dgm:spPr/>
    </dgm:pt>
    <dgm:pt modelId="{D572707E-7C39-4E6A-B3D1-EBDDE6934ECA}" type="pres">
      <dgm:prSet presAssocID="{52683F1E-C38E-4AFF-8CDB-2F4AD948BAAD}" presName="parTx" presStyleLbl="revTx" presStyleIdx="2" presStyleCnt="4">
        <dgm:presLayoutVars>
          <dgm:chMax val="0"/>
          <dgm:chPref val="0"/>
        </dgm:presLayoutVars>
      </dgm:prSet>
      <dgm:spPr/>
    </dgm:pt>
    <dgm:pt modelId="{297FC15C-A1C4-4B74-AB4E-BEC0598FAAEC}" type="pres">
      <dgm:prSet presAssocID="{E1C8773E-B406-4554-A508-6FECB7821D4C}" presName="sibTrans" presStyleCnt="0"/>
      <dgm:spPr/>
    </dgm:pt>
    <dgm:pt modelId="{835C57A4-AA3D-4A0D-B17A-553CBA08A0BD}" type="pres">
      <dgm:prSet presAssocID="{BC6FFFD0-CEE4-4E7C-8FDA-B7A44B76F902}" presName="compNode" presStyleCnt="0"/>
      <dgm:spPr/>
    </dgm:pt>
    <dgm:pt modelId="{64BB6331-2780-488C-9C03-43563A607B1F}" type="pres">
      <dgm:prSet presAssocID="{BC6FFFD0-CEE4-4E7C-8FDA-B7A44B76F902}" presName="bgRect" presStyleLbl="bgShp" presStyleIdx="3" presStyleCnt="4"/>
      <dgm:spPr/>
    </dgm:pt>
    <dgm:pt modelId="{E907210F-A7F0-4C8A-82A5-A9B8E88E9FF0}" type="pres">
      <dgm:prSet presAssocID="{BC6FFFD0-CEE4-4E7C-8FDA-B7A44B76F90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A90D368-AA29-49E5-A1BA-F3196617894B}" type="pres">
      <dgm:prSet presAssocID="{BC6FFFD0-CEE4-4E7C-8FDA-B7A44B76F902}" presName="spaceRect" presStyleCnt="0"/>
      <dgm:spPr/>
    </dgm:pt>
    <dgm:pt modelId="{34DC69A2-6C7D-4B56-AF57-05D469D46245}" type="pres">
      <dgm:prSet presAssocID="{BC6FFFD0-CEE4-4E7C-8FDA-B7A44B76F90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6FE1A20-6C2C-49D7-B735-8A3B3E835368}" type="presOf" srcId="{52683F1E-C38E-4AFF-8CDB-2F4AD948BAAD}" destId="{D572707E-7C39-4E6A-B3D1-EBDDE6934ECA}" srcOrd="0" destOrd="0" presId="urn:microsoft.com/office/officeart/2018/2/layout/IconVerticalSolidList"/>
    <dgm:cxn modelId="{71BEB635-4766-4871-8F9F-C57E70523891}" type="presOf" srcId="{1B6B7B05-CA3E-4664-AEF9-F5BD21C222CA}" destId="{EC8B9DDB-2104-4B1F-AE9F-A69553098FEF}" srcOrd="0" destOrd="0" presId="urn:microsoft.com/office/officeart/2018/2/layout/IconVerticalSolidList"/>
    <dgm:cxn modelId="{10B35842-9E79-40AC-9421-1DBC64771BA5}" srcId="{1B6B7B05-CA3E-4664-AEF9-F5BD21C222CA}" destId="{6FBE8B05-BEEC-46CF-994B-A8334E419577}" srcOrd="1" destOrd="0" parTransId="{596538C9-FA2B-48A5-9442-D4425DAE3762}" sibTransId="{806E7FB0-962A-4722-A4FB-2A4B6E7A213A}"/>
    <dgm:cxn modelId="{B8B8409A-A35D-4177-8E0C-E07DF0652FDC}" type="presOf" srcId="{6FBE8B05-BEEC-46CF-994B-A8334E419577}" destId="{DC23360C-614D-490B-AE35-9086CE5139FE}" srcOrd="0" destOrd="0" presId="urn:microsoft.com/office/officeart/2018/2/layout/IconVerticalSolidList"/>
    <dgm:cxn modelId="{7A1DD09A-0682-452D-815F-4CA04C09A17A}" srcId="{1B6B7B05-CA3E-4664-AEF9-F5BD21C222CA}" destId="{BF553D96-4D1F-4611-83A5-33E111B51390}" srcOrd="0" destOrd="0" parTransId="{2B50B2A3-CFA0-451C-BA6B-D309D49BEE23}" sibTransId="{7A7670B0-0BA3-4702-8A54-FB75E33108CB}"/>
    <dgm:cxn modelId="{3374569B-BF03-439D-894D-629D8AB04299}" type="presOf" srcId="{BF553D96-4D1F-4611-83A5-33E111B51390}" destId="{1397EDB7-E99B-4CCD-800B-D4D01B17AA33}" srcOrd="0" destOrd="0" presId="urn:microsoft.com/office/officeart/2018/2/layout/IconVerticalSolidList"/>
    <dgm:cxn modelId="{FC8655C4-BF4C-4E6B-9026-4A6386D5A0F4}" srcId="{1B6B7B05-CA3E-4664-AEF9-F5BD21C222CA}" destId="{52683F1E-C38E-4AFF-8CDB-2F4AD948BAAD}" srcOrd="2" destOrd="0" parTransId="{BF5A7F34-AAC1-417C-8320-3BD2B57BB5B8}" sibTransId="{E1C8773E-B406-4554-A508-6FECB7821D4C}"/>
    <dgm:cxn modelId="{3A4372DE-6916-411C-A6F4-3AF3CC42082A}" type="presOf" srcId="{BC6FFFD0-CEE4-4E7C-8FDA-B7A44B76F902}" destId="{34DC69A2-6C7D-4B56-AF57-05D469D46245}" srcOrd="0" destOrd="0" presId="urn:microsoft.com/office/officeart/2018/2/layout/IconVerticalSolidList"/>
    <dgm:cxn modelId="{9348BCEA-063B-46EF-96BD-4534E7E6D4E0}" srcId="{1B6B7B05-CA3E-4664-AEF9-F5BD21C222CA}" destId="{BC6FFFD0-CEE4-4E7C-8FDA-B7A44B76F902}" srcOrd="3" destOrd="0" parTransId="{8EF55E99-6719-4118-B810-80E845735847}" sibTransId="{4EC916AC-3361-42C3-8A6F-779D0B3BA333}"/>
    <dgm:cxn modelId="{85696422-32FD-4312-AD8C-5A37B32C07A2}" type="presParOf" srcId="{EC8B9DDB-2104-4B1F-AE9F-A69553098FEF}" destId="{CC831FA8-A11B-4B72-AEF0-14383A5B1F15}" srcOrd="0" destOrd="0" presId="urn:microsoft.com/office/officeart/2018/2/layout/IconVerticalSolidList"/>
    <dgm:cxn modelId="{A6F29521-C4B9-40BA-A8AA-FC21FC7B1E22}" type="presParOf" srcId="{CC831FA8-A11B-4B72-AEF0-14383A5B1F15}" destId="{65D29E0B-23D9-46AB-848A-CD32BAE4715E}" srcOrd="0" destOrd="0" presId="urn:microsoft.com/office/officeart/2018/2/layout/IconVerticalSolidList"/>
    <dgm:cxn modelId="{AE02F098-6992-4592-B52D-F3D6508E4F77}" type="presParOf" srcId="{CC831FA8-A11B-4B72-AEF0-14383A5B1F15}" destId="{227E9A97-BE04-45FE-AF2A-5A41366CB88D}" srcOrd="1" destOrd="0" presId="urn:microsoft.com/office/officeart/2018/2/layout/IconVerticalSolidList"/>
    <dgm:cxn modelId="{9D38A1EB-6CF6-4892-9D55-534795F89F12}" type="presParOf" srcId="{CC831FA8-A11B-4B72-AEF0-14383A5B1F15}" destId="{F288D540-2E5B-499E-9D47-74A2049282FE}" srcOrd="2" destOrd="0" presId="urn:microsoft.com/office/officeart/2018/2/layout/IconVerticalSolidList"/>
    <dgm:cxn modelId="{70AA44E4-5D2B-4599-96DA-B87996619A3F}" type="presParOf" srcId="{CC831FA8-A11B-4B72-AEF0-14383A5B1F15}" destId="{1397EDB7-E99B-4CCD-800B-D4D01B17AA33}" srcOrd="3" destOrd="0" presId="urn:microsoft.com/office/officeart/2018/2/layout/IconVerticalSolidList"/>
    <dgm:cxn modelId="{15C98293-EDF2-4A49-8D57-DDAD3176B006}" type="presParOf" srcId="{EC8B9DDB-2104-4B1F-AE9F-A69553098FEF}" destId="{5AB925E8-6395-45E5-B16D-649C6C7E8099}" srcOrd="1" destOrd="0" presId="urn:microsoft.com/office/officeart/2018/2/layout/IconVerticalSolidList"/>
    <dgm:cxn modelId="{A66CAD6F-3C91-4A2F-8EAD-48CBB665C346}" type="presParOf" srcId="{EC8B9DDB-2104-4B1F-AE9F-A69553098FEF}" destId="{1F92C420-FA98-44F3-8572-C3902EC936B1}" srcOrd="2" destOrd="0" presId="urn:microsoft.com/office/officeart/2018/2/layout/IconVerticalSolidList"/>
    <dgm:cxn modelId="{18305C7A-EF1C-4E65-A81C-17A12FE731ED}" type="presParOf" srcId="{1F92C420-FA98-44F3-8572-C3902EC936B1}" destId="{C3ADA5CE-889E-42D7-A95E-82DBDCA0E5F9}" srcOrd="0" destOrd="0" presId="urn:microsoft.com/office/officeart/2018/2/layout/IconVerticalSolidList"/>
    <dgm:cxn modelId="{FFEE3AAD-8495-455A-AF15-24F5A63CE82B}" type="presParOf" srcId="{1F92C420-FA98-44F3-8572-C3902EC936B1}" destId="{1776F6AE-2E3D-46FF-ABBB-1D17CB2A1A65}" srcOrd="1" destOrd="0" presId="urn:microsoft.com/office/officeart/2018/2/layout/IconVerticalSolidList"/>
    <dgm:cxn modelId="{C45E5430-5C4A-440D-A511-5A0AF7A0CFFD}" type="presParOf" srcId="{1F92C420-FA98-44F3-8572-C3902EC936B1}" destId="{5408EEED-7C8E-48E8-95B1-563B5CE8F715}" srcOrd="2" destOrd="0" presId="urn:microsoft.com/office/officeart/2018/2/layout/IconVerticalSolidList"/>
    <dgm:cxn modelId="{59417119-0152-48F6-899F-6E3EEFEF6608}" type="presParOf" srcId="{1F92C420-FA98-44F3-8572-C3902EC936B1}" destId="{DC23360C-614D-490B-AE35-9086CE5139FE}" srcOrd="3" destOrd="0" presId="urn:microsoft.com/office/officeart/2018/2/layout/IconVerticalSolidList"/>
    <dgm:cxn modelId="{9DF0FB87-0BC8-4CAF-B8E8-841CBDABEAA8}" type="presParOf" srcId="{EC8B9DDB-2104-4B1F-AE9F-A69553098FEF}" destId="{388F6CCB-CB92-49B8-82C0-019854378369}" srcOrd="3" destOrd="0" presId="urn:microsoft.com/office/officeart/2018/2/layout/IconVerticalSolidList"/>
    <dgm:cxn modelId="{B2F55B26-8A41-435B-BF6D-DAD557DA0172}" type="presParOf" srcId="{EC8B9DDB-2104-4B1F-AE9F-A69553098FEF}" destId="{C94D1064-A155-449B-8910-43C2E01B320A}" srcOrd="4" destOrd="0" presId="urn:microsoft.com/office/officeart/2018/2/layout/IconVerticalSolidList"/>
    <dgm:cxn modelId="{7A53B47C-FB9E-4FC4-86A2-11B16FCA9A94}" type="presParOf" srcId="{C94D1064-A155-449B-8910-43C2E01B320A}" destId="{41DDF19C-233C-456A-B7BF-83BAE474EC11}" srcOrd="0" destOrd="0" presId="urn:microsoft.com/office/officeart/2018/2/layout/IconVerticalSolidList"/>
    <dgm:cxn modelId="{3B7F922C-6BB6-4593-A350-6CA5DE7CC9D3}" type="presParOf" srcId="{C94D1064-A155-449B-8910-43C2E01B320A}" destId="{C0CA853C-E954-44DE-8832-A8B09C8765C4}" srcOrd="1" destOrd="0" presId="urn:microsoft.com/office/officeart/2018/2/layout/IconVerticalSolidList"/>
    <dgm:cxn modelId="{1E80A6EA-2AA8-422E-8604-8D2197F6EAE3}" type="presParOf" srcId="{C94D1064-A155-449B-8910-43C2E01B320A}" destId="{8354BFB5-7924-4B90-B8C2-002A42878647}" srcOrd="2" destOrd="0" presId="urn:microsoft.com/office/officeart/2018/2/layout/IconVerticalSolidList"/>
    <dgm:cxn modelId="{024BE024-8FB2-4B2B-914B-12BDECBD78D9}" type="presParOf" srcId="{C94D1064-A155-449B-8910-43C2E01B320A}" destId="{D572707E-7C39-4E6A-B3D1-EBDDE6934ECA}" srcOrd="3" destOrd="0" presId="urn:microsoft.com/office/officeart/2018/2/layout/IconVerticalSolidList"/>
    <dgm:cxn modelId="{8032E2C1-7AD7-4880-90A5-360E56328743}" type="presParOf" srcId="{EC8B9DDB-2104-4B1F-AE9F-A69553098FEF}" destId="{297FC15C-A1C4-4B74-AB4E-BEC0598FAAEC}" srcOrd="5" destOrd="0" presId="urn:microsoft.com/office/officeart/2018/2/layout/IconVerticalSolidList"/>
    <dgm:cxn modelId="{FC5124C2-CE1D-4856-98FF-0522273F361A}" type="presParOf" srcId="{EC8B9DDB-2104-4B1F-AE9F-A69553098FEF}" destId="{835C57A4-AA3D-4A0D-B17A-553CBA08A0BD}" srcOrd="6" destOrd="0" presId="urn:microsoft.com/office/officeart/2018/2/layout/IconVerticalSolidList"/>
    <dgm:cxn modelId="{A09869E0-C99D-469E-9570-B693D0F6136B}" type="presParOf" srcId="{835C57A4-AA3D-4A0D-B17A-553CBA08A0BD}" destId="{64BB6331-2780-488C-9C03-43563A607B1F}" srcOrd="0" destOrd="0" presId="urn:microsoft.com/office/officeart/2018/2/layout/IconVerticalSolidList"/>
    <dgm:cxn modelId="{87ADE86A-70BF-43E7-9A7C-A8D96C867661}" type="presParOf" srcId="{835C57A4-AA3D-4A0D-B17A-553CBA08A0BD}" destId="{E907210F-A7F0-4C8A-82A5-A9B8E88E9FF0}" srcOrd="1" destOrd="0" presId="urn:microsoft.com/office/officeart/2018/2/layout/IconVerticalSolidList"/>
    <dgm:cxn modelId="{935B7F96-734B-4C22-B5B6-DF477267C179}" type="presParOf" srcId="{835C57A4-AA3D-4A0D-B17A-553CBA08A0BD}" destId="{8A90D368-AA29-49E5-A1BA-F3196617894B}" srcOrd="2" destOrd="0" presId="urn:microsoft.com/office/officeart/2018/2/layout/IconVerticalSolidList"/>
    <dgm:cxn modelId="{725AB87F-5396-402E-BDB6-668AA206D9F5}" type="presParOf" srcId="{835C57A4-AA3D-4A0D-B17A-553CBA08A0BD}" destId="{34DC69A2-6C7D-4B56-AF57-05D469D462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29E0B-23D9-46AB-848A-CD32BAE4715E}">
      <dsp:nvSpPr>
        <dsp:cNvPr id="0" name=""/>
        <dsp:cNvSpPr/>
      </dsp:nvSpPr>
      <dsp:spPr>
        <a:xfrm>
          <a:off x="0" y="1937"/>
          <a:ext cx="10515600" cy="981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E9A97-BE04-45FE-AF2A-5A41366CB88D}">
      <dsp:nvSpPr>
        <dsp:cNvPr id="0" name=""/>
        <dsp:cNvSpPr/>
      </dsp:nvSpPr>
      <dsp:spPr>
        <a:xfrm>
          <a:off x="296983" y="222833"/>
          <a:ext cx="539969" cy="5399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7EDB7-E99B-4CCD-800B-D4D01B17AA33}">
      <dsp:nvSpPr>
        <dsp:cNvPr id="0" name=""/>
        <dsp:cNvSpPr/>
      </dsp:nvSpPr>
      <dsp:spPr>
        <a:xfrm>
          <a:off x="1133936" y="1937"/>
          <a:ext cx="9381663" cy="98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03" tIns="103903" rIns="103903" bIns="1039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Supervised machine learning algorithms </a:t>
          </a:r>
          <a:r>
            <a:rPr lang="en-US" sz="1800" b="0" i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can apply what has been learned in the past to new data using labeled examples to predict future events. 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33936" y="1937"/>
        <a:ext cx="9381663" cy="981763"/>
      </dsp:txXfrm>
    </dsp:sp>
    <dsp:sp modelId="{C3ADA5CE-889E-42D7-A95E-82DBDCA0E5F9}">
      <dsp:nvSpPr>
        <dsp:cNvPr id="0" name=""/>
        <dsp:cNvSpPr/>
      </dsp:nvSpPr>
      <dsp:spPr>
        <a:xfrm>
          <a:off x="0" y="1229141"/>
          <a:ext cx="10515600" cy="981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6F6AE-2E3D-46FF-ABBB-1D17CB2A1A65}">
      <dsp:nvSpPr>
        <dsp:cNvPr id="0" name=""/>
        <dsp:cNvSpPr/>
      </dsp:nvSpPr>
      <dsp:spPr>
        <a:xfrm>
          <a:off x="296983" y="1450038"/>
          <a:ext cx="539969" cy="5399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3360C-614D-490B-AE35-9086CE5139FE}">
      <dsp:nvSpPr>
        <dsp:cNvPr id="0" name=""/>
        <dsp:cNvSpPr/>
      </dsp:nvSpPr>
      <dsp:spPr>
        <a:xfrm>
          <a:off x="1133936" y="1229141"/>
          <a:ext cx="9381663" cy="98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03" tIns="103903" rIns="103903" bIns="1039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</a:t>
          </a:r>
          <a:r>
            <a:rPr lang="en-US" sz="1800" b="1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nsupervised machine learning algorithms </a:t>
          </a:r>
          <a:r>
            <a:rPr lang="en-US" sz="18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are used when the information used to train is neither classified nor labeled. </a:t>
          </a:r>
          <a:endParaRPr lang="en-US" sz="1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33936" y="1229141"/>
        <a:ext cx="9381663" cy="981763"/>
      </dsp:txXfrm>
    </dsp:sp>
    <dsp:sp modelId="{41DDF19C-233C-456A-B7BF-83BAE474EC11}">
      <dsp:nvSpPr>
        <dsp:cNvPr id="0" name=""/>
        <dsp:cNvSpPr/>
      </dsp:nvSpPr>
      <dsp:spPr>
        <a:xfrm>
          <a:off x="0" y="2456345"/>
          <a:ext cx="10515600" cy="9817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A853C-E954-44DE-8832-A8B09C8765C4}">
      <dsp:nvSpPr>
        <dsp:cNvPr id="0" name=""/>
        <dsp:cNvSpPr/>
      </dsp:nvSpPr>
      <dsp:spPr>
        <a:xfrm>
          <a:off x="296983" y="2677242"/>
          <a:ext cx="539969" cy="5399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2707E-7C39-4E6A-B3D1-EBDDE6934ECA}">
      <dsp:nvSpPr>
        <dsp:cNvPr id="0" name=""/>
        <dsp:cNvSpPr/>
      </dsp:nvSpPr>
      <dsp:spPr>
        <a:xfrm>
          <a:off x="1133936" y="2456345"/>
          <a:ext cx="9381663" cy="98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03" tIns="103903" rIns="103903" bIns="1039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Semi-supervised machine learning algorithms</a:t>
          </a:r>
          <a:r>
            <a:rPr lang="en-US" sz="18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 fall somewhere in between supervised and unsupervised learning, since they use both labeled and unlabeled data for training – typically a small amount of labeled data and a large amount of unlabeled data. </a:t>
          </a:r>
          <a:endParaRPr lang="en-US" sz="1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33936" y="2456345"/>
        <a:ext cx="9381663" cy="981763"/>
      </dsp:txXfrm>
    </dsp:sp>
    <dsp:sp modelId="{64BB6331-2780-488C-9C03-43563A607B1F}">
      <dsp:nvSpPr>
        <dsp:cNvPr id="0" name=""/>
        <dsp:cNvSpPr/>
      </dsp:nvSpPr>
      <dsp:spPr>
        <a:xfrm>
          <a:off x="0" y="3683549"/>
          <a:ext cx="10515600" cy="981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7210F-A7F0-4C8A-82A5-A9B8E88E9FF0}">
      <dsp:nvSpPr>
        <dsp:cNvPr id="0" name=""/>
        <dsp:cNvSpPr/>
      </dsp:nvSpPr>
      <dsp:spPr>
        <a:xfrm>
          <a:off x="296983" y="3904446"/>
          <a:ext cx="539969" cy="5399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C69A2-6C7D-4B56-AF57-05D469D46245}">
      <dsp:nvSpPr>
        <dsp:cNvPr id="0" name=""/>
        <dsp:cNvSpPr/>
      </dsp:nvSpPr>
      <dsp:spPr>
        <a:xfrm>
          <a:off x="1133936" y="3683549"/>
          <a:ext cx="9381663" cy="98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03" tIns="103903" rIns="103903" bIns="1039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Reinforcement machine learning algorithms </a:t>
          </a:r>
          <a:r>
            <a:rPr lang="en-US" sz="1800" b="0" i="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is a learning method that interacts with its environment by producing actions and discovers errors or rewards. </a:t>
          </a:r>
          <a:endParaRPr lang="en-US" sz="1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33936" y="3683549"/>
        <a:ext cx="9381663" cy="981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35A24-CE79-459C-B0AA-A8000E93D6F6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253C-51F1-49F5-95FA-8E2679C13A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851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D253C-51F1-49F5-95FA-8E2679C13A82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601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5AD1-CDE0-400A-A286-7A641515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BBB78-624F-48BA-AED6-188B665CF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9C868-DB97-470E-95C6-080CDC1D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717F5-4197-4598-9571-D745C49E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C0DEF-522D-46B9-A3E5-2FC97954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469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CCFE-4059-452B-BC1D-B2D70325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6AA82-8BDA-489B-8F97-11962A758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0F37-F274-497D-B0AB-A0F7AA22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0B348-C623-4922-847C-07209CF8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BE166-90D9-4BF6-B8C6-39535BFD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423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9F8FB-268D-4EAC-8BEF-F626159B4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11ABE-7AA3-4DD8-8C18-4911AD466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6775F-B519-4DDE-944F-A9EC60B0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73663-F946-486D-8595-B8643D45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D826-CC12-4EA7-B9F4-A0782E51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03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EF2B-B02E-49F1-9C7D-EE12C78C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65023-02D6-4700-B90B-24EC48A7E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7B19E-A3EE-40A6-8635-60218688A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B6140-3A93-45BA-8007-990DC433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4FF66-4EA9-410B-B3D3-9D1B7D47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2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EF7E-8A00-45DF-A877-0296C445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8AF7C-DF49-4F51-8214-0379333CC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12C4F-2FDB-4F53-9D96-D52ABB27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243EE-4D3A-4EB4-9CB4-E53E4637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C448-4984-4C9E-9713-283400CA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35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F022-9A79-40DB-8894-8B79AAC0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EF90-B4C3-467B-8BF7-64DEADC99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000B4-6B0B-4099-ACDD-41CDB8170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215E7-D94D-4A97-8FB6-07324470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FFBDF-BA97-4C63-BB01-90493EC6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D21DF-8AD7-4454-B0E2-D60D893D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406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5CB4-ADEC-4A78-A617-F6F76914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7F488-2E3E-4D89-9D48-D06FEB722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420C2-7926-4ABD-80EB-C08F0A2C5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15940-41F6-4C20-AAFA-F123E3836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4DD9F-D38F-4626-AEB9-0CE9B2BBB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555EE-3BF4-49DC-89C8-72187D12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DB096-DFCC-4405-AA99-8B3D35973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09711C-6ECD-42A7-A9BB-A14D469A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64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AE06-9F6F-41D9-A63A-D1ECDF60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219E4-1175-4A74-8FD0-72FAEC60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00497-CB4E-42D4-A4C9-BA668C78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0964C-6718-4FC4-A2D8-CBCC6A72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530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259FB-0C38-4388-A1F8-DA13CA2C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58CD7-DD3E-4A33-A5BE-3C5492E1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7EF0E-E915-47DB-BC70-075E4387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5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B890-0838-4CAA-AFB4-2996C370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645FC-391E-44B1-BB3F-4379FD98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78153-17C8-4666-A677-6E89146D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92F84-83E8-4995-AA36-0466050E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DD1A0-F099-4739-AEF4-DC92A029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7EE7A-86B4-4FB9-BB41-262676CD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350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0F44-8544-4754-8AB1-B179A304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3A790-F7B3-4B70-80E5-0A022E500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D2DD4-CBA7-4110-A80E-260680334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53C33-794C-4380-8C4F-DB9A19B1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4EA3A-2EBF-4B50-86D3-B5017145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11B50-0509-4710-872B-9BC40F7F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7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2E0D9-B59C-4CD9-8BD7-11F9F2B7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2A007-561B-4941-890C-EA5D4D937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26AAF-9412-4BA6-AEB7-63D446907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258E-3D93-443E-AB9D-B1B9DAA9E149}" type="datetimeFigureOut">
              <a:rPr lang="en-IN" smtClean="0"/>
              <a:t>11-10-2021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481B-542C-4AAD-9CCC-D1860E4A6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18CF9-8561-4E37-A96C-0612776E6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DE0B-84BD-4466-A7AE-83FD233F8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991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Ferris wheel, ride&#10;&#10;Description automatically generated">
            <a:extLst>
              <a:ext uri="{FF2B5EF4-FFF2-40B4-BE49-F238E27FC236}">
                <a16:creationId xmlns:a16="http://schemas.microsoft.com/office/drawing/2014/main" id="{6CCAA1F4-64C5-44DA-9D8E-FB5840F1A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9091" r="2285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02460-AB17-4704-90A4-F7935AB8C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525687"/>
            <a:ext cx="4960794" cy="2800810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 difference between Artificial Intelligence, Machine Learning and Deep Learning</a:t>
            </a:r>
            <a:endParaRPr lang="en-I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281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085D59-E592-4A06-91F3-C628DA2A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921" y="305093"/>
            <a:ext cx="5136412" cy="1135737"/>
          </a:xfrm>
        </p:spPr>
        <p:txBody>
          <a:bodyPr>
            <a:normAutofit fontScale="90000"/>
          </a:bodyPr>
          <a:lstStyle/>
          <a:p>
            <a:r>
              <a:rPr lang="en-US" sz="36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Artificial intelligence and how does it work?</a:t>
            </a:r>
            <a:endParaRPr lang="en-IN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artificial intelligence technology - ai stock pictures, royalty-free photos &amp; images">
            <a:extLst>
              <a:ext uri="{FF2B5EF4-FFF2-40B4-BE49-F238E27FC236}">
                <a16:creationId xmlns:a16="http://schemas.microsoft.com/office/drawing/2014/main" id="{56C6F6AE-9519-4557-B120-352FEDEDD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4" r="13408" b="-1"/>
          <a:stretch/>
        </p:blipFill>
        <p:spPr bwMode="auto">
          <a:xfrm>
            <a:off x="-2" y="10"/>
            <a:ext cx="57798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9" name="Group 72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Isosceles Triangle 74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30FF1-8D3B-412C-907A-449BA8D5B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82981"/>
            <a:ext cx="5589380" cy="4393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Artificial intelligence is the simulation of human intelligence processes by machines, especially computer systems. Specific applications of AI include expert systems, natural language processing, speech recognition and machine vision</a:t>
            </a:r>
          </a:p>
          <a:p>
            <a:pPr>
              <a:lnSpc>
                <a:spcPct val="150000"/>
              </a:lnSpc>
            </a:pPr>
            <a:r>
              <a:rPr lang="en-US" sz="16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requires a foundation of specialized hardware and software for writing and training machine learning algorithms. No one programming language is synonymous with AI, but a few, including Python, R and Java, are popular..</a:t>
            </a:r>
            <a:endParaRPr lang="en-I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1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1E038-A7E2-46A6-A1AE-9964ED14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</a:t>
            </a:r>
            <a:endParaRPr lang="en-IN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CE0BB-42D6-4B29-B21F-A47AC4749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55" y="1825142"/>
            <a:ext cx="5298845" cy="38612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exactly is machine learning?</a:t>
            </a:r>
          </a:p>
          <a:p>
            <a:pPr>
              <a:lnSpc>
                <a:spcPct val="150000"/>
              </a:lnSpc>
            </a:pPr>
            <a:r>
              <a:rPr lang="en-US" sz="1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is </a:t>
            </a:r>
            <a:r>
              <a:rPr lang="en-US" sz="18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application of artificial intelligence (AI)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that provides systems the ability to automatically learn and improve from experience without being explicitly programmed. </a:t>
            </a:r>
          </a:p>
          <a:p>
            <a:pPr>
              <a:lnSpc>
                <a:spcPct val="150000"/>
              </a:lnSpc>
            </a:pPr>
            <a:r>
              <a:rPr lang="en-US" sz="1800" b="0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focuses on the development of computer programs that can access data and use it to learn for themselves.</a:t>
            </a:r>
            <a:endParaRPr lang="en-IN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rtificial intelligence controlling robotic arms - machine learning stock illustrations">
            <a:extLst>
              <a:ext uri="{FF2B5EF4-FFF2-40B4-BE49-F238E27FC236}">
                <a16:creationId xmlns:a16="http://schemas.microsoft.com/office/drawing/2014/main" id="{83AEF53D-1E4B-4065-ADFF-8655F9F2E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r="40872" b="-1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2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45D4F-9782-483C-BD9C-2FA29EA4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Machine Learning 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8EB9EA-AD85-4ACC-B3D5-AEBB3C7F8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516413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24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BEF17-2BF3-41A5-885A-3DE8DA6D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123565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I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IN" sz="32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eep Learning</a:t>
            </a:r>
            <a:endParaRPr lang="en-I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BD00-8D03-443B-AFB4-08ED1A6F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learning is a type of machine learning and artificial intelligence (AI) that imitates the way humans gain certain types of knowledge.</a:t>
            </a:r>
          </a:p>
          <a:p>
            <a:pPr>
              <a:lnSpc>
                <a:spcPct val="150000"/>
              </a:lnSpc>
            </a:pP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learning is an important element of data science, which includes statistics and predictive modeling.</a:t>
            </a:r>
          </a:p>
          <a:p>
            <a:pPr>
              <a:lnSpc>
                <a:spcPct val="150000"/>
              </a:lnSpc>
            </a:pP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extremely beneficial to data scientists who are tasked with collecting, analyzing and interpreting large amounts of data; deep learning makes this process faster and easier.</a:t>
            </a:r>
            <a:endParaRPr lang="en-I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artificial intelligence technology - deep learning stock pictures, royalty-free photos &amp; images">
            <a:extLst>
              <a:ext uri="{FF2B5EF4-FFF2-40B4-BE49-F238E27FC236}">
                <a16:creationId xmlns:a16="http://schemas.microsoft.com/office/drawing/2014/main" id="{12D39809-F288-411B-8BD7-C3216A018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0" r="6981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0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52ED3-2BE1-4953-931D-0B72C066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72136"/>
            <a:ext cx="5843635" cy="1454051"/>
          </a:xfrm>
        </p:spPr>
        <p:txBody>
          <a:bodyPr>
            <a:noAutofit/>
          </a:bodyPr>
          <a:lstStyle/>
          <a:p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What's the Difference Between AI, Machine Learning, and Deep Learning?</a:t>
            </a:r>
            <a:endParaRPr lang="en-I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EB408AA8-EC52-44B6-9E3A-2D445D9E0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4243-DC10-43A3-B12A-833218A9E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796" y="2341783"/>
            <a:ext cx="5690095" cy="363928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means getting a computer to mimic human behavior in some way.</a:t>
            </a:r>
          </a:p>
          <a:p>
            <a:pPr>
              <a:lnSpc>
                <a:spcPct val="150000"/>
              </a:lnSpc>
            </a:pPr>
            <a:r>
              <a:rPr lang="en-US" sz="1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</a:t>
            </a: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is a subset of AI, and it consists of the techniques that enable computers to figure things out from the data and deliver AI applications.</a:t>
            </a:r>
          </a:p>
          <a:p>
            <a:pPr>
              <a:lnSpc>
                <a:spcPct val="150000"/>
              </a:lnSpc>
            </a:pPr>
            <a:r>
              <a:rPr lang="en-US" sz="1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learning</a:t>
            </a:r>
            <a:r>
              <a:rPr lang="en-US" sz="1800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meanwhile, is a subset of machine learning that enables computers to solve more complex problems.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433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4FFD7-F93E-4450-AE79-FCA5BDEA4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endParaRPr lang="en-IN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66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0F6CD20FB5BE4EB47BF5F4DA2C2C78" ma:contentTypeVersion="3" ma:contentTypeDescription="Create a new document." ma:contentTypeScope="" ma:versionID="f4c6b51e8a051e1f9784325a23ec6864">
  <xsd:schema xmlns:xsd="http://www.w3.org/2001/XMLSchema" xmlns:xs="http://www.w3.org/2001/XMLSchema" xmlns:p="http://schemas.microsoft.com/office/2006/metadata/properties" xmlns:ns2="e0253898-c84f-4c7c-9b19-4f0864d984df" targetNamespace="http://schemas.microsoft.com/office/2006/metadata/properties" ma:root="true" ma:fieldsID="e6ae362114de38d20ba50c3c0d254920" ns2:_="">
    <xsd:import namespace="e0253898-c84f-4c7c-9b19-4f0864d984df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53898-c84f-4c7c-9b19-4f0864d984df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e0253898-c84f-4c7c-9b19-4f0864d984df" xsi:nil="true"/>
  </documentManagement>
</p:properties>
</file>

<file path=customXml/itemProps1.xml><?xml version="1.0" encoding="utf-8"?>
<ds:datastoreItem xmlns:ds="http://schemas.openxmlformats.org/officeDocument/2006/customXml" ds:itemID="{35BADE77-D787-4297-BFE5-3DEC3D9D82AA}"/>
</file>

<file path=customXml/itemProps2.xml><?xml version="1.0" encoding="utf-8"?>
<ds:datastoreItem xmlns:ds="http://schemas.openxmlformats.org/officeDocument/2006/customXml" ds:itemID="{B5214B3E-DE5E-40B2-BF79-F7DD4DE73D3D}"/>
</file>

<file path=customXml/itemProps3.xml><?xml version="1.0" encoding="utf-8"?>
<ds:datastoreItem xmlns:ds="http://schemas.openxmlformats.org/officeDocument/2006/customXml" ds:itemID="{FD79C27D-859B-4346-832E-B1C21AD14F06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408</Words>
  <Application>Microsoft Office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Office Theme</vt:lpstr>
      <vt:lpstr>Core difference between Artificial Intelligence, Machine Learning and Deep Learning</vt:lpstr>
      <vt:lpstr>Artificial intelligence and how does it work?</vt:lpstr>
      <vt:lpstr>Machine learning</vt:lpstr>
      <vt:lpstr>Some Machine Learning Methods</vt:lpstr>
      <vt:lpstr>Deep Learning</vt:lpstr>
      <vt:lpstr>What's the Difference Between AI, Machine Learning, and Deep Learning?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difference between Artificial Intelligence, Machine Learning and Deep Learning</dc:title>
  <dc:creator>Shashank Katariya</dc:creator>
  <cp:lastModifiedBy>Shashank Katariya</cp:lastModifiedBy>
  <cp:revision>15</cp:revision>
  <dcterms:created xsi:type="dcterms:W3CDTF">2021-10-11T15:09:06Z</dcterms:created>
  <dcterms:modified xsi:type="dcterms:W3CDTF">2021-10-11T15:40:16Z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0x010100C90F6CD20FB5BE4EB47BF5F4DA2C2C78</vt:lpwstr>
  </property>
</Properties>
</file>