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5" r:id="rId3"/>
    <p:sldId id="287" r:id="rId4"/>
    <p:sldId id="288" r:id="rId5"/>
    <p:sldId id="289" r:id="rId6"/>
    <p:sldId id="290" r:id="rId7"/>
    <p:sldId id="291" r:id="rId8"/>
    <p:sldId id="293" r:id="rId9"/>
    <p:sldId id="294" r:id="rId10"/>
    <p:sldId id="292" r:id="rId11"/>
    <p:sldId id="295" r:id="rId12"/>
    <p:sldId id="298" r:id="rId13"/>
    <p:sldId id="29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68B-6D54-420D-87CF-C15C1F22E060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39E-FCFD-4E27-8603-744D90168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68B-6D54-420D-87CF-C15C1F22E060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39E-FCFD-4E27-8603-744D90168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68B-6D54-420D-87CF-C15C1F22E060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39E-FCFD-4E27-8603-744D90168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68B-6D54-420D-87CF-C15C1F22E060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39E-FCFD-4E27-8603-744D90168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68B-6D54-420D-87CF-C15C1F22E060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39E-FCFD-4E27-8603-744D90168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68B-6D54-420D-87CF-C15C1F22E060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39E-FCFD-4E27-8603-744D90168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68B-6D54-420D-87CF-C15C1F22E060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39E-FCFD-4E27-8603-744D90168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68B-6D54-420D-87CF-C15C1F22E060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39E-FCFD-4E27-8603-744D90168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68B-6D54-420D-87CF-C15C1F22E060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39E-FCFD-4E27-8603-744D90168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68B-6D54-420D-87CF-C15C1F22E060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39E-FCFD-4E27-8603-744D90168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C68B-6D54-420D-87CF-C15C1F22E060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39E-FCFD-4E27-8603-744D90168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C68B-6D54-420D-87CF-C15C1F22E060}" type="datetimeFigureOut">
              <a:rPr lang="en-US" smtClean="0"/>
              <a:pPr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3539E-FCFD-4E27-8603-744D90168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2505670"/>
            <a:ext cx="914400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Topic Name = Basic Concepts of Sequence Analysis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9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GLOBAL ALIGNMENT VS. LOCAL ALIGNMENT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GLOBAL ALIGNMENT:</a:t>
            </a:r>
            <a:br>
              <a:rPr lang="en-US" altLang="zh-TW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zh-TW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TW" dirty="0" smtClean="0">
              <a:latin typeface="Comic Sans MS" pitchFamily="66" charset="0"/>
            </a:endParaRPr>
          </a:p>
          <a:p>
            <a:r>
              <a:rPr lang="en-US" altLang="zh-TW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LOCAL ALIGNMENT:</a:t>
            </a:r>
            <a:endParaRPr lang="en-US" altLang="zh-TW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700338" y="2438400"/>
            <a:ext cx="3062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700338" y="2971800"/>
            <a:ext cx="2568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700338" y="2492375"/>
            <a:ext cx="0" cy="4794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5297488" y="2468943"/>
            <a:ext cx="465137" cy="4651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2692400" y="4403725"/>
            <a:ext cx="3062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2856271" y="4911725"/>
            <a:ext cx="2568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367088" y="4310063"/>
            <a:ext cx="1074737" cy="174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367088" y="4803775"/>
            <a:ext cx="798512" cy="20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3367088" y="4413250"/>
            <a:ext cx="0" cy="50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H="1">
            <a:off x="4184520" y="4397375"/>
            <a:ext cx="293687" cy="508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PAIRWISE/MULTIPLE SEQUENCE ALIGNMENT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Pairwise sequence alignment</a:t>
            </a:r>
          </a:p>
          <a:p>
            <a:pPr marL="0" indent="0"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pairwise sequence alignment is an alignment of 2 sequences obtained by inserting gaps (“-”) such that the resulting sequences have the same length and where each pair of residues represents a homologous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position.</a:t>
            </a:r>
          </a:p>
          <a:p>
            <a:pPr marL="0" indent="0">
              <a:buNone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Multiple sequence alignment (MSA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Multiple sequence alignment (MSA) can be seen as a generalization of Pairwise Sequence Alignment - instead of aligning two sequences, n sequences are aligned simultaneously, where n is &gt; 2</a:t>
            </a:r>
          </a:p>
          <a:p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3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sz="4000" dirty="0"/>
              <a:t>Q. 1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  <a:r>
              <a:rPr lang="en-IN" sz="4000" dirty="0" smtClean="0">
                <a:latin typeface="Arial" pitchFamily="34" charset="0"/>
                <a:cs typeface="Arial" pitchFamily="34" charset="0"/>
              </a:rPr>
              <a:t>What are the different types of sequence alignment?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a. </a:t>
            </a:r>
            <a:r>
              <a:rPr lang="en-US" sz="3600" dirty="0" smtClean="0"/>
              <a:t>Pairwise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b. </a:t>
            </a:r>
            <a:r>
              <a:rPr lang="en-US" sz="3600" dirty="0" smtClean="0"/>
              <a:t>Multiple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c. </a:t>
            </a:r>
            <a:r>
              <a:rPr lang="en-US" sz="3600" dirty="0" smtClean="0"/>
              <a:t>Database search</a:t>
            </a:r>
            <a:endParaRPr lang="en-US" sz="3600" dirty="0"/>
          </a:p>
          <a:p>
            <a:pPr>
              <a:buNone/>
            </a:pPr>
            <a:r>
              <a:rPr lang="en-US" sz="3600" dirty="0" smtClean="0"/>
              <a:t>d. All of the above</a:t>
            </a:r>
          </a:p>
          <a:p>
            <a:pPr>
              <a:buNone/>
            </a:pPr>
            <a:r>
              <a:rPr lang="en-US" dirty="0" err="1" smtClean="0"/>
              <a:t>Ans</a:t>
            </a:r>
            <a:r>
              <a:rPr lang="en-US" dirty="0" smtClean="0"/>
              <a:t> </a:t>
            </a:r>
            <a:r>
              <a:rPr lang="en-US" dirty="0"/>
              <a:t>: d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sz="4000" dirty="0"/>
              <a:t>Q. </a:t>
            </a:r>
            <a:r>
              <a:rPr lang="en-US" sz="4000" dirty="0" smtClean="0"/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IN" sz="4000" dirty="0" smtClean="0">
                <a:latin typeface="Arial" pitchFamily="34" charset="0"/>
                <a:cs typeface="Arial" pitchFamily="34" charset="0"/>
              </a:rPr>
              <a:t>Aligning the complete sequence for analysis is known as?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a. </a:t>
            </a:r>
            <a:r>
              <a:rPr lang="en-US" sz="3600" dirty="0" smtClean="0"/>
              <a:t>Globa</a:t>
            </a:r>
            <a:r>
              <a:rPr lang="en-US" sz="3600" dirty="0"/>
              <a:t>l</a:t>
            </a:r>
          </a:p>
          <a:p>
            <a:pPr>
              <a:buNone/>
            </a:pPr>
            <a:r>
              <a:rPr lang="en-US" sz="3600" dirty="0"/>
              <a:t>b. </a:t>
            </a:r>
            <a:r>
              <a:rPr lang="en-US" sz="3600" dirty="0" smtClean="0"/>
              <a:t>Local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c</a:t>
            </a:r>
            <a:r>
              <a:rPr lang="en-US" sz="3600" dirty="0" smtClean="0"/>
              <a:t>. </a:t>
            </a:r>
            <a:r>
              <a:rPr lang="en-IN" sz="3600" dirty="0" smtClean="0"/>
              <a:t>Multiple Sequence Alignment</a:t>
            </a:r>
            <a:endParaRPr lang="en-US" sz="3600" dirty="0"/>
          </a:p>
          <a:p>
            <a:pPr>
              <a:buNone/>
            </a:pPr>
            <a:r>
              <a:rPr lang="en-US" sz="3600" dirty="0" smtClean="0"/>
              <a:t>d. None of the above</a:t>
            </a:r>
          </a:p>
          <a:p>
            <a:pPr>
              <a:buNone/>
            </a:pPr>
            <a:r>
              <a:rPr lang="en-US" dirty="0" err="1" smtClean="0"/>
              <a:t>Ans</a:t>
            </a:r>
            <a:r>
              <a:rPr lang="en-US" dirty="0" smtClean="0"/>
              <a:t> </a:t>
            </a:r>
            <a:r>
              <a:rPr lang="en-US" dirty="0"/>
              <a:t>: a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2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WHAT IS SEQUENCE ALIGNMENT?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2667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Sequence Alignment is the procedure of comparing two or more DNA or protein sequences by searching for a series of individual characters or character patterns that are in the same order in the sequences.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sequences are aligned by writing them across a page in two rows.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SEQUENCE COMPARISON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Much of bioinformatics involves sequences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DNA sequences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RNA sequences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Protein sequences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We can think of these sequences as strings of letters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DNA &amp; RNA: alphabet of 4 letters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Protein: alphabet of 20 letters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7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SEQUENCE COMPARISON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/>
          </a:bodyPr>
          <a:lstStyle/>
          <a:p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Finding similarity between sequences is important for many biological questions</a:t>
            </a:r>
          </a:p>
          <a:p>
            <a:pPr>
              <a:buFont typeface="Monotype Sorts" pitchFamily="2" charset="2"/>
              <a:buNone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 genes/proteins with common origin</a:t>
            </a:r>
          </a:p>
          <a:p>
            <a:pPr lvl="1"/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Allows to predict function &amp; structure</a:t>
            </a:r>
          </a:p>
          <a:p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Locate common subsequences in genes/proteins</a:t>
            </a:r>
          </a:p>
          <a:p>
            <a:pPr lvl="1"/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Identify common “motifs”</a:t>
            </a:r>
          </a:p>
          <a:p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Locate sequences that might overlap</a:t>
            </a:r>
          </a:p>
          <a:p>
            <a:pPr lvl="1"/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Help in sequence assembly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SEQUENCE ALIGNMENT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Input: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two sequences over the same alphabet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Output: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alignment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of the two sequences</a:t>
            </a:r>
          </a:p>
          <a:p>
            <a:pPr>
              <a:buFont typeface="Monotype Sorts" pitchFamily="2" charset="2"/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GCGCATGGATTGAGCGA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TGCGCCATTGATGACCA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possible alignment: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-GCGC-ATGGATTGAGCGA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TGCGCCATTGAT-GACC-A</a:t>
            </a:r>
          </a:p>
          <a:p>
            <a:pPr>
              <a:buFont typeface="Monotype Sorts" pitchFamily="2" charset="2"/>
              <a:buNone/>
            </a:pP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ALIGNMENTS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2"/>
          <p:cNvSpPr>
            <a:spLocks noGrp="1" noChangeArrowheads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dirty="0" smtClean="0">
                <a:latin typeface="Courier New" pitchFamily="49" charset="0"/>
              </a:rPr>
              <a:t>-GCGC-ATGGATTGAGCGA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dirty="0" smtClean="0">
                <a:latin typeface="Courier New" pitchFamily="49" charset="0"/>
              </a:rPr>
              <a:t>TGCGCCATTGAT-GACC-A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Three elements:</a:t>
            </a:r>
          </a:p>
          <a:p>
            <a:r>
              <a:rPr lang="en-US" altLang="en-US" dirty="0"/>
              <a:t>Perfect matches</a:t>
            </a:r>
          </a:p>
          <a:p>
            <a:r>
              <a:rPr lang="en-US" altLang="en-US" dirty="0"/>
              <a:t>Mismatches</a:t>
            </a:r>
          </a:p>
          <a:p>
            <a:r>
              <a:rPr lang="en-US" altLang="en-US" dirty="0"/>
              <a:t>Insertions &amp; deletions (</a:t>
            </a:r>
            <a:r>
              <a:rPr lang="en-US" altLang="en-US" b="1" dirty="0" err="1"/>
              <a:t>indel</a:t>
            </a:r>
            <a:r>
              <a:rPr lang="en-US" altLang="en-US" dirty="0"/>
              <a:t>)</a:t>
            </a:r>
          </a:p>
        </p:txBody>
      </p:sp>
      <p:sp>
        <p:nvSpPr>
          <p:cNvPr id="5" name="Down Arrow 4"/>
          <p:cNvSpPr/>
          <p:nvPr/>
        </p:nvSpPr>
        <p:spPr>
          <a:xfrm>
            <a:off x="2362200" y="1371600"/>
            <a:ext cx="45719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2590800" y="2667000"/>
            <a:ext cx="45719" cy="381000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4267200" y="2667000"/>
            <a:ext cx="76200" cy="381000"/>
          </a:xfrm>
          <a:prstGeom prst="up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5715000" y="4191000"/>
            <a:ext cx="914400" cy="45719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5715000" y="4724400"/>
            <a:ext cx="914400" cy="45719"/>
          </a:xfrm>
          <a:prstGeom prst="lef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6057900" y="5410200"/>
            <a:ext cx="876300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SCORING ALIGNMENTS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Similar sequences evolved from a common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ancestor.</a:t>
            </a:r>
          </a:p>
          <a:p>
            <a:pPr marL="0" indent="0"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Evolution changed the sequences from this ancestral sequence by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mutations:</a:t>
            </a:r>
          </a:p>
          <a:p>
            <a:pPr lvl="1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Replacements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one letter replaced by another</a:t>
            </a:r>
          </a:p>
          <a:p>
            <a:pPr lvl="1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Deletion: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deletion of a letter</a:t>
            </a:r>
          </a:p>
          <a:p>
            <a:pPr lvl="1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Insertion: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insertion of a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</a:p>
          <a:p>
            <a:pPr marL="457200" lvl="1" indent="0"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Scoring of sequence similarity should examine how many operations took place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CLASSIFICATIONS OF SEQUENCE ALIGNMENTS 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03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Global/local sequence alignment</a:t>
            </a:r>
          </a:p>
          <a:p>
            <a:pPr marL="0" indent="0" eaLnBrk="0" hangingPunct="0">
              <a:spcBef>
                <a:spcPct val="0"/>
              </a:spcBef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Pairwise/multiple sequence alignment 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spcBef>
                <a:spcPct val="0"/>
              </a:spcBef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Similarity Search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757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GLOBAL VS. LOCAL ALIGNMENT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47500" lnSpcReduction="20000"/>
          </a:bodyPr>
          <a:lstStyle/>
          <a:p>
            <a:pPr marL="457200" lvl="1" indent="0" eaLnBrk="0" hangingPunct="0">
              <a:spcBef>
                <a:spcPct val="0"/>
              </a:spcBef>
              <a:buNone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Global alignment</a:t>
            </a:r>
          </a:p>
          <a:p>
            <a:pPr lvl="1" eaLnBrk="0" hangingPunct="0">
              <a:spcBef>
                <a:spcPct val="0"/>
              </a:spcBef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>
              <a:spcBef>
                <a:spcPct val="0"/>
              </a:spcBef>
              <a:buFontTx/>
              <a:buChar char="-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Input: treat the two sequences as potentially equivalent </a:t>
            </a:r>
          </a:p>
          <a:p>
            <a:pPr lvl="1" eaLnBrk="0" hangingPunct="0">
              <a:spcBef>
                <a:spcPct val="0"/>
              </a:spcBef>
              <a:buFontTx/>
              <a:buChar char="-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Goal: identify conserved regions and differences </a:t>
            </a:r>
          </a:p>
          <a:p>
            <a:pPr lvl="1" eaLnBrk="0" hangingPunct="0">
              <a:spcBef>
                <a:spcPct val="0"/>
              </a:spcBef>
              <a:buFontTx/>
              <a:buChar char="-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Algorithm: Needleman-</a:t>
            </a:r>
            <a:r>
              <a:rPr lang="en-US" alt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Wunsch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dynamic programming </a:t>
            </a:r>
          </a:p>
          <a:p>
            <a:pPr lvl="1" eaLnBrk="0" hangingPunct="0">
              <a:spcBef>
                <a:spcPct val="0"/>
              </a:spcBef>
              <a:buFontTx/>
              <a:buChar char="-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Applications: </a:t>
            </a:r>
          </a:p>
          <a:p>
            <a:pPr lvl="3" eaLnBrk="0" hangingPunct="0">
              <a:spcBef>
                <a:spcPct val="0"/>
              </a:spcBef>
            </a:pP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Comparing 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two genes with same function (in human vs. mouse). </a:t>
            </a:r>
          </a:p>
          <a:p>
            <a:pPr lvl="3" eaLnBrk="0" hangingPunct="0">
              <a:spcBef>
                <a:spcPct val="0"/>
              </a:spcBef>
            </a:pP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Comparing 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two proteins with similar function. </a:t>
            </a:r>
          </a:p>
          <a:p>
            <a:pPr lvl="1" eaLnBrk="0" hangingPunct="0">
              <a:spcBef>
                <a:spcPct val="0"/>
              </a:spcBef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0" hangingPunct="0">
              <a:spcBef>
                <a:spcPct val="0"/>
              </a:spcBef>
              <a:buNone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alignment</a:t>
            </a:r>
          </a:p>
          <a:p>
            <a:pPr marL="457200" lvl="1" indent="0" eaLnBrk="0" hangingPunct="0">
              <a:spcBef>
                <a:spcPct val="0"/>
              </a:spcBef>
              <a:buNone/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>
              <a:spcBef>
                <a:spcPct val="0"/>
              </a:spcBef>
              <a:buFontTx/>
              <a:buChar char="-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Input: The two sequences may or may not be related </a:t>
            </a:r>
          </a:p>
          <a:p>
            <a:pPr lvl="1" eaLnBrk="0" hangingPunct="0">
              <a:spcBef>
                <a:spcPct val="0"/>
              </a:spcBef>
              <a:buFontTx/>
              <a:buChar char="-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Goal: see whether a substring in one sequence aligns well with a substring in the other </a:t>
            </a:r>
          </a:p>
          <a:p>
            <a:pPr lvl="1" eaLnBrk="0" hangingPunct="0">
              <a:spcBef>
                <a:spcPct val="0"/>
              </a:spcBef>
              <a:buFontTx/>
              <a:buChar char="-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Algorithm: Smith-Waterman dynamic programming</a:t>
            </a:r>
          </a:p>
          <a:p>
            <a:pPr lvl="1" eaLnBrk="0" hangingPunct="0">
              <a:spcBef>
                <a:spcPct val="0"/>
              </a:spcBef>
              <a:buFontTx/>
              <a:buChar char="-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Note: for local matching, overhangs at the ends are not treated as gaps</a:t>
            </a:r>
          </a:p>
          <a:p>
            <a:pPr lvl="1" eaLnBrk="0" hangingPunct="0">
              <a:spcBef>
                <a:spcPct val="0"/>
              </a:spcBef>
              <a:buFontTx/>
              <a:buChar char="-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Applications: </a:t>
            </a:r>
          </a:p>
          <a:p>
            <a:pPr lvl="3" eaLnBrk="0" hangingPunct="0">
              <a:spcBef>
                <a:spcPct val="0"/>
              </a:spcBef>
            </a:pP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Searching 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for local similarities in large sequences</a:t>
            </a:r>
            <a:b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(e.g., newly sequenced genomes) </a:t>
            </a:r>
          </a:p>
          <a:p>
            <a:pPr lvl="3" eaLnBrk="0" hangingPunct="0">
              <a:spcBef>
                <a:spcPct val="0"/>
              </a:spcBef>
            </a:pP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Looking 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for conserved domains or motifs in two </a:t>
            </a:r>
            <a:r>
              <a:rPr lang="en-US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proteins.</a:t>
            </a: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524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WHAT IS SEQUENCE ALIGNMENT?</vt:lpstr>
      <vt:lpstr>SEQUENCE COMPARISON</vt:lpstr>
      <vt:lpstr>SEQUENCE COMPARISON</vt:lpstr>
      <vt:lpstr>SEQUENCE ALIGNMENT</vt:lpstr>
      <vt:lpstr>ALIGNMENTS</vt:lpstr>
      <vt:lpstr>SCORING ALIGNMENTS</vt:lpstr>
      <vt:lpstr>CLASSIFICATIONS OF SEQUENCE ALIGNMENTS  </vt:lpstr>
      <vt:lpstr>GLOBAL VS. LOCAL ALIGNMENT</vt:lpstr>
      <vt:lpstr>GLOBAL ALIGNMENT VS. LOCAL ALIGNMENT</vt:lpstr>
      <vt:lpstr>PAIRWISE/MULTIPLE SEQUENCE ALIGNMENT</vt:lpstr>
      <vt:lpstr>Q. 1. What are the different types of sequence alignment? </vt:lpstr>
      <vt:lpstr>Q. 2. Aligning the complete sequence for analysis is known 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Format</dc:title>
  <dc:creator>SANT</dc:creator>
  <cp:lastModifiedBy>User</cp:lastModifiedBy>
  <cp:revision>45</cp:revision>
  <dcterms:created xsi:type="dcterms:W3CDTF">2014-09-16T05:11:53Z</dcterms:created>
  <dcterms:modified xsi:type="dcterms:W3CDTF">2017-02-10T07:32:43Z</dcterms:modified>
</cp:coreProperties>
</file>